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487" r:id="rId3"/>
    <p:sldId id="414" r:id="rId4"/>
    <p:sldId id="415" r:id="rId5"/>
    <p:sldId id="489" r:id="rId6"/>
    <p:sldId id="417" r:id="rId7"/>
    <p:sldId id="493" r:id="rId8"/>
    <p:sldId id="494" r:id="rId9"/>
    <p:sldId id="423" r:id="rId10"/>
    <p:sldId id="495" r:id="rId11"/>
    <p:sldId id="424" r:id="rId12"/>
    <p:sldId id="425" r:id="rId13"/>
    <p:sldId id="426" r:id="rId14"/>
    <p:sldId id="428" r:id="rId15"/>
    <p:sldId id="433" r:id="rId16"/>
    <p:sldId id="527" r:id="rId17"/>
    <p:sldId id="528" r:id="rId18"/>
    <p:sldId id="529" r:id="rId19"/>
    <p:sldId id="434" r:id="rId20"/>
    <p:sldId id="437" r:id="rId21"/>
    <p:sldId id="446" r:id="rId22"/>
    <p:sldId id="449" r:id="rId23"/>
    <p:sldId id="452" r:id="rId24"/>
    <p:sldId id="451" r:id="rId25"/>
    <p:sldId id="450" r:id="rId26"/>
    <p:sldId id="453" r:id="rId27"/>
    <p:sldId id="513" r:id="rId28"/>
    <p:sldId id="517" r:id="rId29"/>
    <p:sldId id="461" r:id="rId30"/>
    <p:sldId id="463" r:id="rId31"/>
    <p:sldId id="468" r:id="rId32"/>
    <p:sldId id="518" r:id="rId33"/>
    <p:sldId id="519" r:id="rId34"/>
    <p:sldId id="520" r:id="rId35"/>
    <p:sldId id="47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8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29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5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notesViewPr>
    <p:cSldViewPr showGuide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64B23-F22F-44A3-9636-A14869DAF1B4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A9787-4632-41D2-BBDB-6914784B706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57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36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262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84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3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90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4817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38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865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42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16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58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3DB17-6078-4021-9B87-9CA7225ACB31}" type="datetimeFigureOut">
              <a:rPr lang="en-GB" smtClean="0"/>
              <a:pPr/>
              <a:t>03/08/2017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0CE81-84C3-497D-95C0-4CC0748DB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50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co.uk/url?sa=i&amp;rct=j&amp;q=&amp;esrc=s&amp;source=images&amp;cd=&amp;cad=rja&amp;uact=8&amp;ved=0ahUKEwiguKvXpLPVAhUMOT4KHfYzBlgQjRwIBw&amp;url=https://in.pinterest.com/pin/111534528245500633/&amp;psig=AFQjCNGhBn8JppJ9Zsy8FiPyHnahxhctHw&amp;ust=1501582443251126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co.uk/url?sa=i&amp;rct=j&amp;q=&amp;esrc=s&amp;source=images&amp;cd=&amp;cad=rja&amp;uact=8&amp;ved=0ahUKEwikgNi8orPVAhVGFz4KHcP3DfoQjRwIBw&amp;url=https://www.wikiart.org/en/piet-mondrian&amp;psig=AFQjCNFK-B69KQrZ_Tf_cgZFQNBhZyn2hA&amp;ust=1501581837480352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.uk/url?sa=i&amp;rct=j&amp;q=&amp;esrc=s&amp;source=images&amp;cd=&amp;cad=rja&amp;uact=8&amp;ved=0ahUKEwiVh6yIorPVAhWF7D4KHYt4AL8QjRwIBw&amp;url=http://www.theartstory.org/artist-mondrian-piet.htm&amp;psig=AFQjCNGfd-c9XZQfvsUu3u5C8aqzId-1XQ&amp;ust=1501581748221682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3310136" cy="1109985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Piet Mondrian</a:t>
            </a:r>
            <a:br>
              <a:rPr lang="en-GB" dirty="0" smtClean="0"/>
            </a:br>
            <a:r>
              <a:rPr lang="en-GB" sz="3100" dirty="0" smtClean="0"/>
              <a:t>1872 - 1944</a:t>
            </a:r>
            <a:endParaRPr lang="en-GB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725144"/>
            <a:ext cx="2520280" cy="1080120"/>
          </a:xfrm>
        </p:spPr>
        <p:txBody>
          <a:bodyPr>
            <a:normAutofit/>
          </a:bodyPr>
          <a:lstStyle/>
          <a:p>
            <a:pPr algn="l"/>
            <a:r>
              <a:rPr lang="en-GB" sz="2800" dirty="0" smtClean="0">
                <a:solidFill>
                  <a:schemeClr val="tx1"/>
                </a:solidFill>
              </a:rPr>
              <a:t>John Bailie</a:t>
            </a:r>
          </a:p>
          <a:p>
            <a:pPr algn="l"/>
            <a:r>
              <a:rPr lang="en-GB" sz="2800" dirty="0" smtClean="0">
                <a:solidFill>
                  <a:schemeClr val="tx1"/>
                </a:solidFill>
              </a:rPr>
              <a:t>3 August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18" y="908050"/>
            <a:ext cx="4001312" cy="533508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441118" y="6381328"/>
            <a:ext cx="4001312" cy="2880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chemeClr val="tx1"/>
                </a:solidFill>
              </a:rPr>
              <a:t>1918: Self-portrait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1912: The sea</a:t>
            </a:r>
            <a:endParaRPr lang="en-GB" sz="2800" dirty="0"/>
          </a:p>
        </p:txBody>
      </p:sp>
      <p:pic>
        <p:nvPicPr>
          <p:cNvPr id="3074" name="Picture 2" descr="Piet Mondrian - The S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82" y="913358"/>
            <a:ext cx="6459835" cy="572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1912-13: </a:t>
            </a:r>
            <a:r>
              <a:rPr lang="en-GB" sz="2800" dirty="0"/>
              <a:t>Composition of trees </a:t>
            </a:r>
            <a:r>
              <a:rPr lang="en-GB" sz="2800" dirty="0" smtClean="0"/>
              <a:t>2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4632" r="11607" b="4967"/>
          <a:stretch/>
        </p:blipFill>
        <p:spPr>
          <a:xfrm>
            <a:off x="2586013" y="908050"/>
            <a:ext cx="3971974" cy="56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1913: </a:t>
            </a:r>
            <a:r>
              <a:rPr lang="en-GB" sz="2800" dirty="0"/>
              <a:t>Tableau No. 4, Painting No. </a:t>
            </a:r>
            <a:r>
              <a:rPr lang="en-GB" sz="2800" dirty="0" smtClean="0"/>
              <a:t>4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10658" r="2233" b="6305"/>
          <a:stretch/>
        </p:blipFill>
        <p:spPr>
          <a:xfrm>
            <a:off x="2120366" y="918691"/>
            <a:ext cx="4903267" cy="566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1914: Composition </a:t>
            </a:r>
            <a:r>
              <a:rPr lang="en-GB" sz="2800" dirty="0"/>
              <a:t>No </a:t>
            </a:r>
            <a:r>
              <a:rPr lang="en-GB" sz="2800" dirty="0" smtClean="0"/>
              <a:t>IV </a:t>
            </a:r>
            <a:r>
              <a:rPr lang="en-GB" sz="2800" dirty="0"/>
              <a:t>- </a:t>
            </a:r>
            <a:r>
              <a:rPr lang="en-GB" sz="2800" dirty="0" err="1"/>
              <a:t>Compositie</a:t>
            </a:r>
            <a:r>
              <a:rPr lang="en-GB" sz="2800" dirty="0"/>
              <a:t>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r="10491"/>
          <a:stretch/>
        </p:blipFill>
        <p:spPr>
          <a:xfrm>
            <a:off x="2800349" y="918319"/>
            <a:ext cx="3543301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1914: </a:t>
            </a:r>
            <a:r>
              <a:rPr lang="en-GB" sz="2800" dirty="0"/>
              <a:t>Tableau </a:t>
            </a:r>
            <a:r>
              <a:rPr lang="en-GB" sz="2800" dirty="0" smtClean="0"/>
              <a:t>III - </a:t>
            </a:r>
            <a:r>
              <a:rPr lang="en-GB" sz="2800" dirty="0"/>
              <a:t>Composition in </a:t>
            </a:r>
            <a:r>
              <a:rPr lang="en-GB" sz="2800" dirty="0" smtClean="0"/>
              <a:t>oval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05371"/>
            <a:ext cx="42672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1916-17: </a:t>
            </a:r>
            <a:r>
              <a:rPr lang="en-GB" sz="2800" dirty="0"/>
              <a:t>Composition in </a:t>
            </a:r>
            <a:r>
              <a:rPr lang="en-GB" sz="2800" dirty="0" smtClean="0"/>
              <a:t>line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r="9232"/>
          <a:stretch/>
        </p:blipFill>
        <p:spPr>
          <a:xfrm>
            <a:off x="1509712" y="908050"/>
            <a:ext cx="612457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1911: Church tower at </a:t>
            </a:r>
            <a:r>
              <a:rPr lang="en-GB" sz="2800" dirty="0" err="1" smtClean="0"/>
              <a:t>Domburg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r="10937" b="1117"/>
          <a:stretch/>
        </p:blipFill>
        <p:spPr>
          <a:xfrm>
            <a:off x="2709862" y="908050"/>
            <a:ext cx="3724275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1914: </a:t>
            </a:r>
            <a:r>
              <a:rPr lang="en-GB" sz="2800" dirty="0"/>
              <a:t>Church facade - Church at </a:t>
            </a:r>
            <a:r>
              <a:rPr lang="en-GB" sz="2800" dirty="0" err="1" smtClean="0"/>
              <a:t>Domburg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08050"/>
            <a:ext cx="42672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1916: Composition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2636" r="14287" b="1270"/>
          <a:stretch/>
        </p:blipFill>
        <p:spPr>
          <a:xfrm>
            <a:off x="2790056" y="911845"/>
            <a:ext cx="3563888" cy="573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8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1917: </a:t>
            </a:r>
            <a:r>
              <a:rPr lang="en-GB" sz="2800" dirty="0"/>
              <a:t>Composition in colour </a:t>
            </a:r>
            <a:r>
              <a:rPr lang="en-GB" sz="2800" dirty="0" smtClean="0"/>
              <a:t>B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t="9892" r="18495" b="1665"/>
          <a:stretch/>
        </p:blipFill>
        <p:spPr>
          <a:xfrm>
            <a:off x="1889956" y="917178"/>
            <a:ext cx="5364088" cy="56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1899-06</a:t>
            </a:r>
            <a:r>
              <a:rPr lang="en-GB" sz="2800" dirty="0"/>
              <a:t>:</a:t>
            </a:r>
            <a:r>
              <a:rPr lang="en-GB" sz="2800" dirty="0" smtClean="0"/>
              <a:t> </a:t>
            </a:r>
            <a:r>
              <a:rPr lang="en-GB" sz="2800" dirty="0"/>
              <a:t>O</a:t>
            </a:r>
            <a:r>
              <a:rPr lang="en-GB" sz="2800" dirty="0" smtClean="0"/>
              <a:t>ne </a:t>
            </a:r>
            <a:r>
              <a:rPr lang="en-GB" sz="2800" dirty="0"/>
              <a:t>of several sketches in oil (1)</a:t>
            </a:r>
          </a:p>
        </p:txBody>
      </p:sp>
      <p:pic>
        <p:nvPicPr>
          <p:cNvPr id="1026" name="Picture 2" descr="C:\Users\Our PC\Pictures\170423 Mondrian\1899-06, one of several sketches in oil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30" y="908050"/>
            <a:ext cx="7585737" cy="5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2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1917: </a:t>
            </a:r>
            <a:r>
              <a:rPr lang="en-GB" sz="2800" dirty="0"/>
              <a:t>Composition No. 3 with colour planes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r="9467"/>
          <a:stretch/>
        </p:blipFill>
        <p:spPr>
          <a:xfrm>
            <a:off x="1457325" y="908049"/>
            <a:ext cx="6229350" cy="56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GB" sz="2500" dirty="0" smtClean="0"/>
              <a:t>1919: </a:t>
            </a:r>
            <a:r>
              <a:rPr lang="en-GB" sz="2500" dirty="0"/>
              <a:t>Composition with grey </a:t>
            </a:r>
            <a:r>
              <a:rPr lang="en-GB" sz="2500" dirty="0" smtClean="0"/>
              <a:t>lines</a:t>
            </a:r>
            <a:endParaRPr lang="en-GB" sz="2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8649" r="6139" b="41629"/>
          <a:stretch/>
        </p:blipFill>
        <p:spPr>
          <a:xfrm>
            <a:off x="1808693" y="908050"/>
            <a:ext cx="5526613" cy="55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8822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GB" sz="2500" dirty="0" smtClean="0"/>
              <a:t>1921: Composition </a:t>
            </a:r>
            <a:r>
              <a:rPr lang="en-GB" sz="2500" dirty="0"/>
              <a:t>with red, black, yellow, blue and </a:t>
            </a:r>
            <a:r>
              <a:rPr lang="en-GB" sz="2500" dirty="0" smtClean="0"/>
              <a:t>grey</a:t>
            </a:r>
            <a:endParaRPr lang="en-GB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13331" r="8407" b="7143"/>
          <a:stretch/>
        </p:blipFill>
        <p:spPr>
          <a:xfrm>
            <a:off x="2231305" y="909563"/>
            <a:ext cx="4681389" cy="55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90066"/>
          </a:xfrm>
        </p:spPr>
        <p:txBody>
          <a:bodyPr>
            <a:noAutofit/>
          </a:bodyPr>
          <a:lstStyle/>
          <a:p>
            <a:r>
              <a:rPr lang="en-GB" sz="2500" dirty="0" smtClean="0"/>
              <a:t>1921: Composition </a:t>
            </a:r>
            <a:r>
              <a:rPr lang="en-GB" sz="2500" dirty="0"/>
              <a:t>with large red plane, yellow, black, grey and blue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18860" r="4352" b="10826"/>
          <a:stretch/>
        </p:blipFill>
        <p:spPr>
          <a:xfrm>
            <a:off x="1838966" y="908050"/>
            <a:ext cx="5466068" cy="55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GB" sz="2500" dirty="0" smtClean="0"/>
              <a:t>1921: </a:t>
            </a:r>
            <a:r>
              <a:rPr lang="en-GB" sz="2500" dirty="0"/>
              <a:t>Composition red, yellow, black, grey and blue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37" y="908048"/>
            <a:ext cx="4270326" cy="569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GB" sz="2500" dirty="0" smtClean="0"/>
              <a:t>1921: Composition </a:t>
            </a:r>
            <a:r>
              <a:rPr lang="en-GB" sz="2500" dirty="0"/>
              <a:t>with red, black, yellow, blue and grey (2)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7812"/>
          <a:stretch/>
        </p:blipFill>
        <p:spPr>
          <a:xfrm>
            <a:off x="1877700" y="908049"/>
            <a:ext cx="5388599" cy="56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fr-FR" sz="2500" dirty="0" smtClean="0"/>
              <a:t>1921: </a:t>
            </a:r>
            <a:r>
              <a:rPr lang="fr-FR" sz="2500" dirty="0"/>
              <a:t>Tableau 1; Painting </a:t>
            </a:r>
            <a:r>
              <a:rPr lang="fr-FR" sz="2500" dirty="0" smtClean="0"/>
              <a:t>1</a:t>
            </a:r>
            <a:endParaRPr lang="en-GB" sz="2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" b="3125"/>
          <a:stretch/>
        </p:blipFill>
        <p:spPr>
          <a:xfrm>
            <a:off x="2195736" y="908047"/>
            <a:ext cx="4752528" cy="56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500" dirty="0" smtClean="0"/>
              <a:t>2017: </a:t>
            </a:r>
            <a:r>
              <a:rPr lang="en-GB" sz="2500" dirty="0"/>
              <a:t>Picture book </a:t>
            </a:r>
            <a:r>
              <a:rPr lang="en-GB" sz="2500" dirty="0" err="1"/>
              <a:t>en</a:t>
            </a:r>
            <a:r>
              <a:rPr lang="en-GB" sz="2500" dirty="0"/>
              <a:t> </a:t>
            </a:r>
            <a:r>
              <a:rPr lang="en-GB" sz="2500" dirty="0" err="1"/>
              <a:t>Toen</a:t>
            </a:r>
            <a:r>
              <a:rPr lang="en-GB" sz="2500" dirty="0"/>
              <a:t> de </a:t>
            </a:r>
            <a:r>
              <a:rPr lang="en-GB" sz="2500" dirty="0" smtClean="0"/>
              <a:t>Stijl, </a:t>
            </a:r>
            <a:r>
              <a:rPr lang="en-GB" sz="2500" dirty="0"/>
              <a:t>by </a:t>
            </a:r>
            <a:r>
              <a:rPr lang="en-GB" sz="2500" dirty="0" err="1"/>
              <a:t>Joost</a:t>
            </a:r>
            <a:r>
              <a:rPr lang="en-GB" sz="2500" dirty="0"/>
              <a:t> </a:t>
            </a:r>
            <a:r>
              <a:rPr lang="en-GB" sz="2500" dirty="0" err="1"/>
              <a:t>Swarte</a:t>
            </a:r>
            <a:endParaRPr lang="en-GB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" b="10205"/>
          <a:stretch/>
        </p:blipFill>
        <p:spPr>
          <a:xfrm>
            <a:off x="2076251" y="908050"/>
            <a:ext cx="4991497" cy="56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GB" sz="2500" dirty="0" smtClean="0"/>
              <a:t>1926: </a:t>
            </a:r>
            <a:r>
              <a:rPr lang="en-GB" sz="2500" dirty="0" err="1" smtClean="0"/>
              <a:t>Schilderij</a:t>
            </a:r>
            <a:r>
              <a:rPr lang="en-GB" sz="2500" dirty="0" smtClean="0"/>
              <a:t> No 1: Lozenge with two lines and blue</a:t>
            </a:r>
            <a:endParaRPr lang="en-GB" sz="2500" dirty="0"/>
          </a:p>
        </p:txBody>
      </p:sp>
      <p:sp>
        <p:nvSpPr>
          <p:cNvPr id="6" name="Right Triangle 5"/>
          <p:cNvSpPr/>
          <p:nvPr/>
        </p:nvSpPr>
        <p:spPr>
          <a:xfrm>
            <a:off x="2411760" y="3140968"/>
            <a:ext cx="2088232" cy="2088232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/>
          <p:cNvSpPr/>
          <p:nvPr/>
        </p:nvSpPr>
        <p:spPr>
          <a:xfrm rot="5400000">
            <a:off x="2411760" y="1124744"/>
            <a:ext cx="2088232" cy="2088232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/>
          <p:cNvSpPr/>
          <p:nvPr/>
        </p:nvSpPr>
        <p:spPr>
          <a:xfrm rot="10800000">
            <a:off x="4355976" y="1124744"/>
            <a:ext cx="2160240" cy="2088232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Triangle 12"/>
          <p:cNvSpPr/>
          <p:nvPr/>
        </p:nvSpPr>
        <p:spPr>
          <a:xfrm rot="16200000">
            <a:off x="4355976" y="3068960"/>
            <a:ext cx="2160240" cy="216024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1835696" y="908720"/>
            <a:ext cx="5544616" cy="5184576"/>
            <a:chOff x="2411760" y="1124744"/>
            <a:chExt cx="4104456" cy="4104456"/>
          </a:xfrm>
        </p:grpSpPr>
        <p:pic>
          <p:nvPicPr>
            <p:cNvPr id="1026" name="Picture 2" descr="Piet Mondrian - Schilderij No. 1: Lozenge with Two Lines and Blu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1760" y="1124744"/>
              <a:ext cx="4062264" cy="4062264"/>
            </a:xfrm>
            <a:prstGeom prst="rect">
              <a:avLst/>
            </a:prstGeom>
            <a:noFill/>
          </p:spPr>
        </p:pic>
        <p:sp>
          <p:nvSpPr>
            <p:cNvPr id="14" name="Right Triangle 13"/>
            <p:cNvSpPr/>
            <p:nvPr/>
          </p:nvSpPr>
          <p:spPr>
            <a:xfrm>
              <a:off x="2411760" y="3140968"/>
              <a:ext cx="2088232" cy="2088232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ight Triangle 14"/>
            <p:cNvSpPr/>
            <p:nvPr/>
          </p:nvSpPr>
          <p:spPr>
            <a:xfrm rot="5400000">
              <a:off x="2411760" y="1124744"/>
              <a:ext cx="2088232" cy="2088232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ight Triangle 15"/>
            <p:cNvSpPr/>
            <p:nvPr/>
          </p:nvSpPr>
          <p:spPr>
            <a:xfrm rot="10800000">
              <a:off x="4355976" y="1124744"/>
              <a:ext cx="2160240" cy="2088232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ight Triangle 16"/>
            <p:cNvSpPr/>
            <p:nvPr/>
          </p:nvSpPr>
          <p:spPr>
            <a:xfrm rot="16200000">
              <a:off x="4355976" y="3068960"/>
              <a:ext cx="2160240" cy="2160240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500" dirty="0" smtClean="0"/>
              <a:t>1933: </a:t>
            </a:r>
            <a:r>
              <a:rPr lang="en-GB" sz="2500" dirty="0"/>
              <a:t>Lozenge composition with yellow lines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6" b="6982"/>
          <a:stretch/>
        </p:blipFill>
        <p:spPr>
          <a:xfrm>
            <a:off x="1976213" y="908050"/>
            <a:ext cx="5191574" cy="569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1908: </a:t>
            </a:r>
            <a:r>
              <a:rPr lang="en-GB" sz="2800" dirty="0"/>
              <a:t>Mill in </a:t>
            </a:r>
            <a:r>
              <a:rPr lang="en-GB" sz="2800" dirty="0" smtClean="0"/>
              <a:t>sunlight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"/>
          <a:stretch/>
        </p:blipFill>
        <p:spPr>
          <a:xfrm>
            <a:off x="2396333" y="908050"/>
            <a:ext cx="4351334" cy="56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500" dirty="0" smtClean="0"/>
              <a:t>1937: Composition </a:t>
            </a:r>
            <a:r>
              <a:rPr lang="en-GB" sz="2500" dirty="0"/>
              <a:t>with lines and colour </a:t>
            </a:r>
            <a:r>
              <a:rPr lang="en-GB" sz="2500" dirty="0" smtClean="0"/>
              <a:t>III</a:t>
            </a:r>
            <a:endParaRPr lang="en-GB" sz="2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7" t="4800" r="13838" b="6803"/>
          <a:stretch/>
        </p:blipFill>
        <p:spPr>
          <a:xfrm>
            <a:off x="1889956" y="914399"/>
            <a:ext cx="5364088" cy="569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500" dirty="0" smtClean="0"/>
              <a:t>1941 - 42: New York </a:t>
            </a:r>
            <a:r>
              <a:rPr lang="en-GB" sz="2500" dirty="0"/>
              <a:t>Boogie </a:t>
            </a:r>
            <a:r>
              <a:rPr lang="en-GB" sz="2500" dirty="0" smtClean="0"/>
              <a:t>Woogie</a:t>
            </a:r>
            <a:endParaRPr lang="en-GB" sz="2500" dirty="0"/>
          </a:p>
        </p:txBody>
      </p:sp>
      <p:pic>
        <p:nvPicPr>
          <p:cNvPr id="3074" name="Picture 2" descr="Image result for new york, 1941 / boogie woogie, 1942/43 piet mondri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89" y="906512"/>
            <a:ext cx="5478022" cy="561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500" dirty="0" smtClean="0"/>
              <a:t>1942: New York City</a:t>
            </a:r>
            <a:endParaRPr lang="en-GB" sz="2500" dirty="0"/>
          </a:p>
        </p:txBody>
      </p:sp>
      <p:pic>
        <p:nvPicPr>
          <p:cNvPr id="2050" name="Picture 2" descr="Image result for Mondri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50" y="917550"/>
            <a:ext cx="5419700" cy="562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32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500" dirty="0" smtClean="0"/>
              <a:t>1942 - 43: Broadway Boogie Woogie</a:t>
            </a:r>
            <a:endParaRPr lang="en-GB" sz="2500" dirty="0"/>
          </a:p>
        </p:txBody>
      </p:sp>
      <p:pic>
        <p:nvPicPr>
          <p:cNvPr id="1026" name="Picture 2" descr="Image result for Mondri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44" y="908794"/>
            <a:ext cx="5580112" cy="566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44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76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500" dirty="0"/>
              <a:t>1942 - </a:t>
            </a:r>
            <a:r>
              <a:rPr lang="en-GB" sz="2500" dirty="0" smtClean="0"/>
              <a:t>1944: </a:t>
            </a:r>
            <a:r>
              <a:rPr lang="en-GB" sz="2500" dirty="0"/>
              <a:t>Victory Boogie </a:t>
            </a:r>
            <a:r>
              <a:rPr lang="en-GB" sz="2500" dirty="0" err="1" smtClean="0"/>
              <a:t>Woogie</a:t>
            </a:r>
            <a:endParaRPr lang="en-GB" sz="2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20" y="900434"/>
            <a:ext cx="4272912" cy="56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nl-NL" sz="2500" dirty="0" smtClean="0"/>
              <a:t>2017: Mondrian </a:t>
            </a:r>
            <a:r>
              <a:rPr lang="nl-NL" sz="2500" dirty="0"/>
              <a:t>at </a:t>
            </a:r>
            <a:r>
              <a:rPr lang="nl-NL" sz="2500" dirty="0" smtClean="0"/>
              <a:t>Keukenhof</a:t>
            </a:r>
            <a:endParaRPr lang="en-GB" sz="2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2" y="908050"/>
            <a:ext cx="7587035" cy="56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1908: </a:t>
            </a:r>
            <a:r>
              <a:rPr lang="en-GB" sz="2800" dirty="0"/>
              <a:t>Woods near </a:t>
            </a:r>
            <a:r>
              <a:rPr lang="en-GB" sz="2800" dirty="0" err="1" smtClean="0"/>
              <a:t>Oele</a:t>
            </a:r>
            <a:endParaRPr lang="en-GB" sz="2800" dirty="0"/>
          </a:p>
        </p:txBody>
      </p:sp>
      <p:pic>
        <p:nvPicPr>
          <p:cNvPr id="1026" name="Picture 2" descr="Bosch (Woods) Woods near O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52" y="916409"/>
            <a:ext cx="7236296" cy="569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1908-10:</a:t>
            </a:r>
            <a:r>
              <a:rPr lang="nl-NL" sz="2800" dirty="0" smtClean="0"/>
              <a:t> Evening - </a:t>
            </a:r>
            <a:r>
              <a:rPr lang="nl-NL" sz="2800" dirty="0"/>
              <a:t>Red </a:t>
            </a:r>
            <a:r>
              <a:rPr lang="nl-NL" sz="2800" dirty="0" smtClean="0"/>
              <a:t>Tree</a:t>
            </a:r>
            <a:endParaRPr lang="en-GB" sz="2800" dirty="0"/>
          </a:p>
        </p:txBody>
      </p:sp>
      <p:pic>
        <p:nvPicPr>
          <p:cNvPr id="6146" name="Picture 2" descr="https://upload.wikimedia.org/wikipedia/commons/6/64/Piet_Mondrian%2C_1908-10%2C_Evening%3B_Red_Tree_%28Avond%3B_De_rode_boom%29%2C_oil_on_canvas%2C_70_x_99_cm%2C_Gemeentemuseum_Den_Ha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4" y="908720"/>
            <a:ext cx="8100392" cy="571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3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1909: </a:t>
            </a:r>
            <a:r>
              <a:rPr lang="en-GB" sz="2800" dirty="0"/>
              <a:t>Dune </a:t>
            </a:r>
            <a:r>
              <a:rPr lang="en-GB" sz="2800" dirty="0" smtClean="0"/>
              <a:t>II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6" y="908049"/>
            <a:ext cx="7596188" cy="56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1911</a:t>
            </a:r>
            <a:r>
              <a:rPr lang="en-GB" sz="2800" dirty="0"/>
              <a:t>:</a:t>
            </a:r>
            <a:r>
              <a:rPr lang="nl-NL" sz="2800" dirty="0"/>
              <a:t> </a:t>
            </a:r>
            <a:r>
              <a:rPr lang="en-GB" sz="2800" dirty="0"/>
              <a:t>Still Life with </a:t>
            </a:r>
            <a:r>
              <a:rPr lang="en-GB" sz="2800" dirty="0" err="1"/>
              <a:t>Gingerpot</a:t>
            </a:r>
            <a:r>
              <a:rPr lang="en-GB" sz="2800" dirty="0"/>
              <a:t> </a:t>
            </a:r>
            <a:r>
              <a:rPr lang="en-GB" sz="2800" dirty="0" smtClean="0"/>
              <a:t>I</a:t>
            </a:r>
            <a:endParaRPr lang="en-GB" sz="2800" dirty="0"/>
          </a:p>
        </p:txBody>
      </p:sp>
      <p:pic>
        <p:nvPicPr>
          <p:cNvPr id="2050" name="Picture 2" descr="Still Life with Gingerpot 1, 1911 - Piet Mondr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908050"/>
            <a:ext cx="6591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1912:</a:t>
            </a:r>
            <a:r>
              <a:rPr lang="nl-NL" sz="2800" dirty="0" smtClean="0"/>
              <a:t> </a:t>
            </a:r>
            <a:r>
              <a:rPr lang="en-GB" sz="2800" dirty="0"/>
              <a:t>Still Life with </a:t>
            </a:r>
            <a:r>
              <a:rPr lang="en-GB" sz="2800" dirty="0" err="1"/>
              <a:t>Gingerpot</a:t>
            </a:r>
            <a:r>
              <a:rPr lang="en-GB" sz="2800" dirty="0"/>
              <a:t> II</a:t>
            </a:r>
          </a:p>
        </p:txBody>
      </p:sp>
      <p:pic>
        <p:nvPicPr>
          <p:cNvPr id="1026" name="Picture 2" descr="Piet Mondrian, Still Life with Gingerpot II, 1911–12. Oil on canvas, 37 1/2 x 47 1/4 inches (91.5 x 120 cm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11" y="917178"/>
            <a:ext cx="7533777" cy="5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2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1912: </a:t>
            </a:r>
            <a:r>
              <a:rPr lang="en-GB" sz="2800" dirty="0"/>
              <a:t>Flowering apple </a:t>
            </a:r>
            <a:r>
              <a:rPr lang="en-GB" sz="2800" dirty="0" smtClean="0"/>
              <a:t>tree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0143" r="10000" b="7934"/>
          <a:stretch/>
        </p:blipFill>
        <p:spPr>
          <a:xfrm>
            <a:off x="746702" y="911373"/>
            <a:ext cx="7650596" cy="56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274</Words>
  <Application>Microsoft Office PowerPoint</Application>
  <PresentationFormat>On-screen Show (4:3)</PresentationFormat>
  <Paragraphs>38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Piet Mondrian 1872 - 1944</vt:lpstr>
      <vt:lpstr>1899-06: One of several sketches in oil (1)</vt:lpstr>
      <vt:lpstr>1908: Mill in sunlight</vt:lpstr>
      <vt:lpstr>1908: Woods near Oele</vt:lpstr>
      <vt:lpstr>1908-10: Evening - Red Tree</vt:lpstr>
      <vt:lpstr>1909: Dune II</vt:lpstr>
      <vt:lpstr>1911: Still Life with Gingerpot I</vt:lpstr>
      <vt:lpstr>1912: Still Life with Gingerpot II</vt:lpstr>
      <vt:lpstr>1912: Flowering apple tree</vt:lpstr>
      <vt:lpstr>1912: The sea</vt:lpstr>
      <vt:lpstr>1912-13: Composition of trees 2</vt:lpstr>
      <vt:lpstr>1913: Tableau No. 4, Painting No. 4</vt:lpstr>
      <vt:lpstr>1914: Composition No IV - Compositie 6</vt:lpstr>
      <vt:lpstr>1914: Tableau III - Composition in oval</vt:lpstr>
      <vt:lpstr>1916-17: Composition in line</vt:lpstr>
      <vt:lpstr>1911: Church tower at Domburg</vt:lpstr>
      <vt:lpstr>1914: Church facade - Church at Domburg</vt:lpstr>
      <vt:lpstr>1916: Composition</vt:lpstr>
      <vt:lpstr>1917: Composition in colour B</vt:lpstr>
      <vt:lpstr>1917: Composition No. 3 with colour planes</vt:lpstr>
      <vt:lpstr>1919: Composition with grey lines</vt:lpstr>
      <vt:lpstr>1921: Composition with red, black, yellow, blue and grey</vt:lpstr>
      <vt:lpstr>1921: Composition with large red plane, yellow, black, grey and blue</vt:lpstr>
      <vt:lpstr>1921: Composition red, yellow, black, grey and blue</vt:lpstr>
      <vt:lpstr>1921: Composition with red, black, yellow, blue and grey (2)</vt:lpstr>
      <vt:lpstr>1921: Tableau 1; Painting 1</vt:lpstr>
      <vt:lpstr>2017: Picture book en Toen de Stijl, by Joost Swarte</vt:lpstr>
      <vt:lpstr>1926: Schilderij No 1: Lozenge with two lines and blue</vt:lpstr>
      <vt:lpstr>1933: Lozenge composition with yellow lines</vt:lpstr>
      <vt:lpstr>1937: Composition with lines and colour III</vt:lpstr>
      <vt:lpstr>1941 - 42: New York Boogie Woogie</vt:lpstr>
      <vt:lpstr>1942: New York City</vt:lpstr>
      <vt:lpstr>1942 - 43: Broadway Boogie Woogie</vt:lpstr>
      <vt:lpstr>1942 - 1944: Victory Boogie Woogie</vt:lpstr>
      <vt:lpstr>2017: Mondrian at Keukenhof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Our PC</dc:creator>
  <cp:lastModifiedBy>Our PC</cp:lastModifiedBy>
  <cp:revision>194</cp:revision>
  <cp:lastPrinted>2016-01-27T19:04:59Z</cp:lastPrinted>
  <dcterms:created xsi:type="dcterms:W3CDTF">2016-01-25T18:00:56Z</dcterms:created>
  <dcterms:modified xsi:type="dcterms:W3CDTF">2017-08-03T18:02:28Z</dcterms:modified>
</cp:coreProperties>
</file>