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2"/>
    <p:sldId id="259" r:id="rId3"/>
    <p:sldId id="261" r:id="rId4"/>
    <p:sldId id="274" r:id="rId5"/>
    <p:sldId id="260" r:id="rId6"/>
    <p:sldId id="281" r:id="rId7"/>
    <p:sldId id="264" r:id="rId8"/>
    <p:sldId id="272" r:id="rId9"/>
    <p:sldId id="282" r:id="rId10"/>
    <p:sldId id="273" r:id="rId11"/>
    <p:sldId id="265" r:id="rId12"/>
    <p:sldId id="266" r:id="rId13"/>
    <p:sldId id="275" r:id="rId14"/>
    <p:sldId id="267" r:id="rId15"/>
    <p:sldId id="268" r:id="rId16"/>
    <p:sldId id="269" r:id="rId17"/>
    <p:sldId id="270" r:id="rId18"/>
    <p:sldId id="276" r:id="rId19"/>
    <p:sldId id="277" r:id="rId20"/>
    <p:sldId id="278" r:id="rId21"/>
    <p:sldId id="279" r:id="rId22"/>
    <p:sldId id="280" r:id="rId23"/>
    <p:sldId id="28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F24D9-4C1B-4946-B5E9-88E72E0D55DC}" type="datetimeFigureOut">
              <a:rPr lang="en-GB" smtClean="0"/>
              <a:t>08/10/2019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7CD3A-1B5A-493C-9BCF-DF1AC0855308}" type="slidenum">
              <a:rPr lang="en-GB" smtClean="0"/>
              <a:t>‹#›</a:t>
            </a:fld>
            <a:endParaRPr lang="en-GB"/>
          </a:p>
        </p:txBody>
      </p:sp>
    </p:spTree>
    <p:extLst>
      <p:ext uri="{BB962C8B-B14F-4D97-AF65-F5344CB8AC3E}">
        <p14:creationId xmlns:p14="http://schemas.microsoft.com/office/powerpoint/2010/main" val="2284216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10/8/2019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10/8/2019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webp"/></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hyperlink" Target="https://www.theguardian.com/technology/email"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EF3596-DF97-4605-88C4-E1D6634C1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04CF5AE-1525-458C-805A-277612287C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13" name="Rectangle 5">
              <a:extLst>
                <a:ext uri="{FF2B5EF4-FFF2-40B4-BE49-F238E27FC236}">
                  <a16:creationId xmlns:a16="http://schemas.microsoft.com/office/drawing/2014/main" id="{75184BC4-A6A5-41B7-9463-51287F8C988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 name="Freeform 6">
              <a:extLst>
                <a:ext uri="{FF2B5EF4-FFF2-40B4-BE49-F238E27FC236}">
                  <a16:creationId xmlns:a16="http://schemas.microsoft.com/office/drawing/2014/main" id="{847CE477-1D61-4F65-A819-156F30645C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7">
              <a:extLst>
                <a:ext uri="{FF2B5EF4-FFF2-40B4-BE49-F238E27FC236}">
                  <a16:creationId xmlns:a16="http://schemas.microsoft.com/office/drawing/2014/main" id="{0168D70C-C0A3-4080-935A-4C7D34D1FD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Rectangle 8">
              <a:extLst>
                <a:ext uri="{FF2B5EF4-FFF2-40B4-BE49-F238E27FC236}">
                  <a16:creationId xmlns:a16="http://schemas.microsoft.com/office/drawing/2014/main" id="{4BFE52DB-6074-4322-91A0-BA19AC6534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 name="Freeform 9">
              <a:extLst>
                <a:ext uri="{FF2B5EF4-FFF2-40B4-BE49-F238E27FC236}">
                  <a16:creationId xmlns:a16="http://schemas.microsoft.com/office/drawing/2014/main" id="{15482A31-6AFE-4781-B3EC-26CF5A34CC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10">
              <a:extLst>
                <a:ext uri="{FF2B5EF4-FFF2-40B4-BE49-F238E27FC236}">
                  <a16:creationId xmlns:a16="http://schemas.microsoft.com/office/drawing/2014/main" id="{A2F5607A-50CD-401B-AA0D-375828CC2B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1">
              <a:extLst>
                <a:ext uri="{FF2B5EF4-FFF2-40B4-BE49-F238E27FC236}">
                  <a16:creationId xmlns:a16="http://schemas.microsoft.com/office/drawing/2014/main" id="{E2065C15-E60F-4857-877B-1F8235F9A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2">
              <a:extLst>
                <a:ext uri="{FF2B5EF4-FFF2-40B4-BE49-F238E27FC236}">
                  <a16:creationId xmlns:a16="http://schemas.microsoft.com/office/drawing/2014/main" id="{10515003-9E36-4383-852B-C467122CD4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3">
              <a:extLst>
                <a:ext uri="{FF2B5EF4-FFF2-40B4-BE49-F238E27FC236}">
                  <a16:creationId xmlns:a16="http://schemas.microsoft.com/office/drawing/2014/main" id="{F6809E31-CFB3-4460-A5B9-9B5D20C4D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4">
              <a:extLst>
                <a:ext uri="{FF2B5EF4-FFF2-40B4-BE49-F238E27FC236}">
                  <a16:creationId xmlns:a16="http://schemas.microsoft.com/office/drawing/2014/main" id="{A4181E6F-BF0F-40DF-B995-3E6E1D016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5">
              <a:extLst>
                <a:ext uri="{FF2B5EF4-FFF2-40B4-BE49-F238E27FC236}">
                  <a16:creationId xmlns:a16="http://schemas.microsoft.com/office/drawing/2014/main" id="{21ECCFEF-1B38-4DA5-BE12-61FC280572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6">
              <a:extLst>
                <a:ext uri="{FF2B5EF4-FFF2-40B4-BE49-F238E27FC236}">
                  <a16:creationId xmlns:a16="http://schemas.microsoft.com/office/drawing/2014/main" id="{EF7B7547-12E7-424A-B8A2-836C862B0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7">
              <a:extLst>
                <a:ext uri="{FF2B5EF4-FFF2-40B4-BE49-F238E27FC236}">
                  <a16:creationId xmlns:a16="http://schemas.microsoft.com/office/drawing/2014/main" id="{ED73F691-9932-4DF3-9C00-5FB99E59B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8">
              <a:extLst>
                <a:ext uri="{FF2B5EF4-FFF2-40B4-BE49-F238E27FC236}">
                  <a16:creationId xmlns:a16="http://schemas.microsoft.com/office/drawing/2014/main" id="{FC1D4D7C-DDA0-4901-B134-3A4F498A45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9">
              <a:extLst>
                <a:ext uri="{FF2B5EF4-FFF2-40B4-BE49-F238E27FC236}">
                  <a16:creationId xmlns:a16="http://schemas.microsoft.com/office/drawing/2014/main" id="{1D667447-7CCB-4723-98DC-3B6243BB5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20">
              <a:extLst>
                <a:ext uri="{FF2B5EF4-FFF2-40B4-BE49-F238E27FC236}">
                  <a16:creationId xmlns:a16="http://schemas.microsoft.com/office/drawing/2014/main" id="{3205CA6A-75CC-441A-A983-276CC7243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1">
              <a:extLst>
                <a:ext uri="{FF2B5EF4-FFF2-40B4-BE49-F238E27FC236}">
                  <a16:creationId xmlns:a16="http://schemas.microsoft.com/office/drawing/2014/main" id="{97C5F7AB-65D8-48CC-ABE1-4E6FCC596D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2">
              <a:extLst>
                <a:ext uri="{FF2B5EF4-FFF2-40B4-BE49-F238E27FC236}">
                  <a16:creationId xmlns:a16="http://schemas.microsoft.com/office/drawing/2014/main" id="{9D2DE9CF-1915-4458-8504-23EE23C703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3">
              <a:extLst>
                <a:ext uri="{FF2B5EF4-FFF2-40B4-BE49-F238E27FC236}">
                  <a16:creationId xmlns:a16="http://schemas.microsoft.com/office/drawing/2014/main" id="{875539DD-1581-4269-9977-2AD4EC61A0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4">
              <a:extLst>
                <a:ext uri="{FF2B5EF4-FFF2-40B4-BE49-F238E27FC236}">
                  <a16:creationId xmlns:a16="http://schemas.microsoft.com/office/drawing/2014/main" id="{4F35F98A-A81D-4A28-B3EF-AA4CF85525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5">
              <a:extLst>
                <a:ext uri="{FF2B5EF4-FFF2-40B4-BE49-F238E27FC236}">
                  <a16:creationId xmlns:a16="http://schemas.microsoft.com/office/drawing/2014/main" id="{2F4C3514-1560-4004-BACC-31CAF69A9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6">
              <a:extLst>
                <a:ext uri="{FF2B5EF4-FFF2-40B4-BE49-F238E27FC236}">
                  <a16:creationId xmlns:a16="http://schemas.microsoft.com/office/drawing/2014/main" id="{759492B1-819E-4D36-8684-DE6269CD9F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7">
              <a:extLst>
                <a:ext uri="{FF2B5EF4-FFF2-40B4-BE49-F238E27FC236}">
                  <a16:creationId xmlns:a16="http://schemas.microsoft.com/office/drawing/2014/main" id="{6D37E5FF-AC11-4600-A1A7-5A79E8987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8">
              <a:extLst>
                <a:ext uri="{FF2B5EF4-FFF2-40B4-BE49-F238E27FC236}">
                  <a16:creationId xmlns:a16="http://schemas.microsoft.com/office/drawing/2014/main" id="{71BEA79E-EC3A-49E3-BF83-FD38146C20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9">
              <a:extLst>
                <a:ext uri="{FF2B5EF4-FFF2-40B4-BE49-F238E27FC236}">
                  <a16:creationId xmlns:a16="http://schemas.microsoft.com/office/drawing/2014/main" id="{628003CD-17C2-4EF6-9422-BCC831E6E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30">
              <a:extLst>
                <a:ext uri="{FF2B5EF4-FFF2-40B4-BE49-F238E27FC236}">
                  <a16:creationId xmlns:a16="http://schemas.microsoft.com/office/drawing/2014/main" id="{1116C327-1D14-460A-A6E2-78987B1492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31">
              <a:extLst>
                <a:ext uri="{FF2B5EF4-FFF2-40B4-BE49-F238E27FC236}">
                  <a16:creationId xmlns:a16="http://schemas.microsoft.com/office/drawing/2014/main" id="{BE5E6917-BBB5-46D6-A9EF-108A2A621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32">
              <a:extLst>
                <a:ext uri="{FF2B5EF4-FFF2-40B4-BE49-F238E27FC236}">
                  <a16:creationId xmlns:a16="http://schemas.microsoft.com/office/drawing/2014/main" id="{15AE5B56-D24B-45D6-B264-EFD2BCFDE4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Rectangle 33">
              <a:extLst>
                <a:ext uri="{FF2B5EF4-FFF2-40B4-BE49-F238E27FC236}">
                  <a16:creationId xmlns:a16="http://schemas.microsoft.com/office/drawing/2014/main" id="{3F5649DF-34D2-42EB-AEA0-DB38895E791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2" name="Freeform 34">
              <a:extLst>
                <a:ext uri="{FF2B5EF4-FFF2-40B4-BE49-F238E27FC236}">
                  <a16:creationId xmlns:a16="http://schemas.microsoft.com/office/drawing/2014/main" id="{908BA6A2-58E6-4EF1-B21C-C129AD44AF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5">
              <a:extLst>
                <a:ext uri="{FF2B5EF4-FFF2-40B4-BE49-F238E27FC236}">
                  <a16:creationId xmlns:a16="http://schemas.microsoft.com/office/drawing/2014/main" id="{FF764234-DCC8-409D-9589-60BA5BEBD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6">
              <a:extLst>
                <a:ext uri="{FF2B5EF4-FFF2-40B4-BE49-F238E27FC236}">
                  <a16:creationId xmlns:a16="http://schemas.microsoft.com/office/drawing/2014/main" id="{672EDBF1-5836-45EE-ACAA-026F06E612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7">
              <a:extLst>
                <a:ext uri="{FF2B5EF4-FFF2-40B4-BE49-F238E27FC236}">
                  <a16:creationId xmlns:a16="http://schemas.microsoft.com/office/drawing/2014/main" id="{32EDE749-EE15-49ED-A703-EB5B8296FC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8">
              <a:extLst>
                <a:ext uri="{FF2B5EF4-FFF2-40B4-BE49-F238E27FC236}">
                  <a16:creationId xmlns:a16="http://schemas.microsoft.com/office/drawing/2014/main" id="{ECAFA4A1-3EFA-41E8-8124-5BD1A7FD33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9">
              <a:extLst>
                <a:ext uri="{FF2B5EF4-FFF2-40B4-BE49-F238E27FC236}">
                  <a16:creationId xmlns:a16="http://schemas.microsoft.com/office/drawing/2014/main" id="{5FC977BF-3314-4C13-949F-F7005E49A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40">
              <a:extLst>
                <a:ext uri="{FF2B5EF4-FFF2-40B4-BE49-F238E27FC236}">
                  <a16:creationId xmlns:a16="http://schemas.microsoft.com/office/drawing/2014/main" id="{FFE293AA-EA29-496D-B73C-DD63AA5CED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1">
              <a:extLst>
                <a:ext uri="{FF2B5EF4-FFF2-40B4-BE49-F238E27FC236}">
                  <a16:creationId xmlns:a16="http://schemas.microsoft.com/office/drawing/2014/main" id="{555B5CF2-EB1C-4BAF-831C-F7563748F4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2">
              <a:extLst>
                <a:ext uri="{FF2B5EF4-FFF2-40B4-BE49-F238E27FC236}">
                  <a16:creationId xmlns:a16="http://schemas.microsoft.com/office/drawing/2014/main" id="{6C35CEC0-2B0B-4B96-A85B-170DFCE739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3">
              <a:extLst>
                <a:ext uri="{FF2B5EF4-FFF2-40B4-BE49-F238E27FC236}">
                  <a16:creationId xmlns:a16="http://schemas.microsoft.com/office/drawing/2014/main" id="{4479BA0E-1F0F-44CC-B967-41E59E556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4">
              <a:extLst>
                <a:ext uri="{FF2B5EF4-FFF2-40B4-BE49-F238E27FC236}">
                  <a16:creationId xmlns:a16="http://schemas.microsoft.com/office/drawing/2014/main" id="{0EA2BA01-0538-42E6-94BA-FC5ADB2DE1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Rectangle 45">
              <a:extLst>
                <a:ext uri="{FF2B5EF4-FFF2-40B4-BE49-F238E27FC236}">
                  <a16:creationId xmlns:a16="http://schemas.microsoft.com/office/drawing/2014/main" id="{03F7E47C-F027-4901-A6C8-390843EE323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4" name="Freeform 46">
              <a:extLst>
                <a:ext uri="{FF2B5EF4-FFF2-40B4-BE49-F238E27FC236}">
                  <a16:creationId xmlns:a16="http://schemas.microsoft.com/office/drawing/2014/main" id="{28E1E440-AFF9-4333-83FE-EE96FF139F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7">
              <a:extLst>
                <a:ext uri="{FF2B5EF4-FFF2-40B4-BE49-F238E27FC236}">
                  <a16:creationId xmlns:a16="http://schemas.microsoft.com/office/drawing/2014/main" id="{303A70BD-0FF2-440D-BE34-940EEC170DF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48">
              <a:extLst>
                <a:ext uri="{FF2B5EF4-FFF2-40B4-BE49-F238E27FC236}">
                  <a16:creationId xmlns:a16="http://schemas.microsoft.com/office/drawing/2014/main" id="{E9E7E43D-CEBC-4F5A-9849-06150C6F5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49">
              <a:extLst>
                <a:ext uri="{FF2B5EF4-FFF2-40B4-BE49-F238E27FC236}">
                  <a16:creationId xmlns:a16="http://schemas.microsoft.com/office/drawing/2014/main" id="{DB41515B-EB52-4FB6-9ED6-AFDF7598F2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50">
              <a:extLst>
                <a:ext uri="{FF2B5EF4-FFF2-40B4-BE49-F238E27FC236}">
                  <a16:creationId xmlns:a16="http://schemas.microsoft.com/office/drawing/2014/main" id="{325F3C87-07A2-4F10-AFAB-254EC057F9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1">
              <a:extLst>
                <a:ext uri="{FF2B5EF4-FFF2-40B4-BE49-F238E27FC236}">
                  <a16:creationId xmlns:a16="http://schemas.microsoft.com/office/drawing/2014/main" id="{8A65FB10-C150-41C0-AE33-92EA10D2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2">
              <a:extLst>
                <a:ext uri="{FF2B5EF4-FFF2-40B4-BE49-F238E27FC236}">
                  <a16:creationId xmlns:a16="http://schemas.microsoft.com/office/drawing/2014/main" id="{87206993-1AA8-4179-B1AE-7486E1FA08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3">
              <a:extLst>
                <a:ext uri="{FF2B5EF4-FFF2-40B4-BE49-F238E27FC236}">
                  <a16:creationId xmlns:a16="http://schemas.microsoft.com/office/drawing/2014/main" id="{85A838BB-56EF-47B9-B613-2EC774731E7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4">
              <a:extLst>
                <a:ext uri="{FF2B5EF4-FFF2-40B4-BE49-F238E27FC236}">
                  <a16:creationId xmlns:a16="http://schemas.microsoft.com/office/drawing/2014/main" id="{E7A25950-F58D-4098-9824-C8518F323E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5">
              <a:extLst>
                <a:ext uri="{FF2B5EF4-FFF2-40B4-BE49-F238E27FC236}">
                  <a16:creationId xmlns:a16="http://schemas.microsoft.com/office/drawing/2014/main" id="{3CD280DC-A611-4DAC-BC0C-070097BBE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6">
              <a:extLst>
                <a:ext uri="{FF2B5EF4-FFF2-40B4-BE49-F238E27FC236}">
                  <a16:creationId xmlns:a16="http://schemas.microsoft.com/office/drawing/2014/main" id="{88921E44-6C5B-4CD9-8347-604B039BAC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7">
              <a:extLst>
                <a:ext uri="{FF2B5EF4-FFF2-40B4-BE49-F238E27FC236}">
                  <a16:creationId xmlns:a16="http://schemas.microsoft.com/office/drawing/2014/main" id="{311649F5-0FA2-4ED1-9C27-5EFF64007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8">
              <a:extLst>
                <a:ext uri="{FF2B5EF4-FFF2-40B4-BE49-F238E27FC236}">
                  <a16:creationId xmlns:a16="http://schemas.microsoft.com/office/drawing/2014/main" id="{F94683F6-FEDA-4D28-9E9F-557699D6A3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pic>
        <p:nvPicPr>
          <p:cNvPr id="68" name="Picture 2">
            <a:extLst>
              <a:ext uri="{FF2B5EF4-FFF2-40B4-BE49-F238E27FC236}">
                <a16:creationId xmlns:a16="http://schemas.microsoft.com/office/drawing/2014/main" id="{EE045C80-5D28-4F64-9892-322DA1D237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sp useBgFill="1">
        <p:nvSpPr>
          <p:cNvPr id="70" name="Round Diagonal Corner Rectangle 6">
            <a:extLst>
              <a:ext uri="{FF2B5EF4-FFF2-40B4-BE49-F238E27FC236}">
                <a16:creationId xmlns:a16="http://schemas.microsoft.com/office/drawing/2014/main" id="{0F4BA0F2-1035-4F3D-B3FE-C551450E4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945" y="808057"/>
            <a:ext cx="3821429" cy="5234394"/>
          </a:xfrm>
          <a:prstGeom prst="round2DiagRect">
            <a:avLst>
              <a:gd name="adj1" fmla="val 11323"/>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A09643-D39D-4061-B22F-7AE86F5E896E}"/>
              </a:ext>
            </a:extLst>
          </p:cNvPr>
          <p:cNvSpPr>
            <a:spLocks noGrp="1"/>
          </p:cNvSpPr>
          <p:nvPr>
            <p:ph type="ctrTitle"/>
          </p:nvPr>
        </p:nvSpPr>
        <p:spPr>
          <a:xfrm>
            <a:off x="1876425" y="1113282"/>
            <a:ext cx="5201086" cy="2396681"/>
          </a:xfrm>
        </p:spPr>
        <p:txBody>
          <a:bodyPr>
            <a:normAutofit/>
          </a:bodyPr>
          <a:lstStyle/>
          <a:p>
            <a:r>
              <a:rPr lang="en-GB" dirty="0">
                <a:solidFill>
                  <a:srgbClr val="FFFFFF"/>
                </a:solidFill>
              </a:rPr>
              <a:t>Social Media</a:t>
            </a:r>
            <a:br>
              <a:rPr lang="en-GB" dirty="0">
                <a:solidFill>
                  <a:srgbClr val="FFFFFF"/>
                </a:solidFill>
              </a:rPr>
            </a:br>
            <a:endParaRPr lang="en-GB" dirty="0">
              <a:solidFill>
                <a:srgbClr val="FFFFFF"/>
              </a:solidFill>
            </a:endParaRPr>
          </a:p>
        </p:txBody>
      </p:sp>
      <p:sp>
        <p:nvSpPr>
          <p:cNvPr id="3" name="Subtitle 2">
            <a:extLst>
              <a:ext uri="{FF2B5EF4-FFF2-40B4-BE49-F238E27FC236}">
                <a16:creationId xmlns:a16="http://schemas.microsoft.com/office/drawing/2014/main" id="{B55466E7-172C-4E8F-8419-2A4A20DF932A}"/>
              </a:ext>
            </a:extLst>
          </p:cNvPr>
          <p:cNvSpPr>
            <a:spLocks noGrp="1"/>
          </p:cNvSpPr>
          <p:nvPr>
            <p:ph type="subTitle" idx="1"/>
          </p:nvPr>
        </p:nvSpPr>
        <p:spPr>
          <a:xfrm>
            <a:off x="1876424" y="3602038"/>
            <a:ext cx="5231513" cy="608013"/>
          </a:xfrm>
        </p:spPr>
        <p:txBody>
          <a:bodyPr>
            <a:normAutofit/>
          </a:bodyPr>
          <a:lstStyle/>
          <a:p>
            <a:r>
              <a:rPr lang="en-GB" dirty="0">
                <a:solidFill>
                  <a:schemeClr val="bg2"/>
                </a:solidFill>
              </a:rPr>
              <a:t>What is IT? Should I use IT?</a:t>
            </a:r>
          </a:p>
          <a:p>
            <a:endParaRPr lang="en-GB" dirty="0">
              <a:solidFill>
                <a:schemeClr val="bg2"/>
              </a:solidFill>
            </a:endParaRPr>
          </a:p>
          <a:p>
            <a:endParaRPr lang="en-GB" dirty="0">
              <a:solidFill>
                <a:schemeClr val="bg2"/>
              </a:solidFill>
            </a:endParaRPr>
          </a:p>
        </p:txBody>
      </p:sp>
      <p:pic>
        <p:nvPicPr>
          <p:cNvPr id="8" name="Picture 7" descr="A picture containing clipart&#10;&#10;Description generated with high confidence">
            <a:extLst>
              <a:ext uri="{FF2B5EF4-FFF2-40B4-BE49-F238E27FC236}">
                <a16:creationId xmlns:a16="http://schemas.microsoft.com/office/drawing/2014/main" id="{D89A07F8-7506-4066-86A3-EFC70E989365}"/>
              </a:ext>
            </a:extLst>
          </p:cNvPr>
          <p:cNvPicPr>
            <a:picLocks noChangeAspect="1"/>
          </p:cNvPicPr>
          <p:nvPr/>
        </p:nvPicPr>
        <p:blipFill>
          <a:blip r:embed="rId3"/>
          <a:stretch>
            <a:fillRect/>
          </a:stretch>
        </p:blipFill>
        <p:spPr>
          <a:xfrm>
            <a:off x="8115300" y="2393157"/>
            <a:ext cx="2447925" cy="1866900"/>
          </a:xfrm>
          <a:prstGeom prst="rect">
            <a:avLst/>
          </a:prstGeom>
        </p:spPr>
      </p:pic>
      <p:sp>
        <p:nvSpPr>
          <p:cNvPr id="4" name="TextBox 3">
            <a:extLst>
              <a:ext uri="{FF2B5EF4-FFF2-40B4-BE49-F238E27FC236}">
                <a16:creationId xmlns:a16="http://schemas.microsoft.com/office/drawing/2014/main" id="{74D60FD7-7F41-4B8B-844F-304071518E30}"/>
              </a:ext>
            </a:extLst>
          </p:cNvPr>
          <p:cNvSpPr txBox="1"/>
          <p:nvPr/>
        </p:nvSpPr>
        <p:spPr>
          <a:xfrm>
            <a:off x="3291147" y="4638565"/>
            <a:ext cx="3448050" cy="646331"/>
          </a:xfrm>
          <a:prstGeom prst="rect">
            <a:avLst/>
          </a:prstGeom>
          <a:noFill/>
        </p:spPr>
        <p:txBody>
          <a:bodyPr wrap="square" rtlCol="0">
            <a:spAutoFit/>
          </a:bodyPr>
          <a:lstStyle/>
          <a:p>
            <a:r>
              <a:rPr lang="en-GB" dirty="0">
                <a:solidFill>
                  <a:schemeClr val="bg2">
                    <a:lumMod val="60000"/>
                    <a:lumOff val="40000"/>
                  </a:schemeClr>
                </a:solidFill>
              </a:rPr>
              <a:t>Prepared by Gary Tomlin for </a:t>
            </a:r>
            <a:br>
              <a:rPr lang="en-GB" dirty="0">
                <a:solidFill>
                  <a:schemeClr val="bg2">
                    <a:lumMod val="60000"/>
                    <a:lumOff val="40000"/>
                  </a:schemeClr>
                </a:solidFill>
              </a:rPr>
            </a:br>
            <a:r>
              <a:rPr lang="en-GB" dirty="0">
                <a:solidFill>
                  <a:schemeClr val="bg2">
                    <a:lumMod val="60000"/>
                    <a:lumOff val="40000"/>
                  </a:schemeClr>
                </a:solidFill>
              </a:rPr>
              <a:t>Chalfont's U3A Computer Group</a:t>
            </a:r>
          </a:p>
        </p:txBody>
      </p:sp>
    </p:spTree>
    <p:extLst>
      <p:ext uri="{BB962C8B-B14F-4D97-AF65-F5344CB8AC3E}">
        <p14:creationId xmlns:p14="http://schemas.microsoft.com/office/powerpoint/2010/main" val="428688004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F5AA8-12FE-4818-A7B6-BD07B10D274E}"/>
              </a:ext>
            </a:extLst>
          </p:cNvPr>
          <p:cNvSpPr txBox="1"/>
          <p:nvPr/>
        </p:nvSpPr>
        <p:spPr>
          <a:xfrm>
            <a:off x="4942607" y="270588"/>
            <a:ext cx="2663678" cy="523220"/>
          </a:xfrm>
          <a:prstGeom prst="rect">
            <a:avLst/>
          </a:prstGeom>
          <a:noFill/>
        </p:spPr>
        <p:txBody>
          <a:bodyPr wrap="none" rtlCol="0">
            <a:spAutoFit/>
          </a:bodyPr>
          <a:lstStyle/>
          <a:p>
            <a:r>
              <a:rPr lang="en-GB" sz="2800" dirty="0">
                <a:solidFill>
                  <a:srgbClr val="3333FF"/>
                </a:solidFill>
              </a:rPr>
              <a:t>Internet initialism</a:t>
            </a:r>
            <a:r>
              <a:rPr lang="en-GB" sz="2800" dirty="0"/>
              <a:t> </a:t>
            </a:r>
          </a:p>
        </p:txBody>
      </p:sp>
      <p:sp>
        <p:nvSpPr>
          <p:cNvPr id="3" name="TextBox 2">
            <a:extLst>
              <a:ext uri="{FF2B5EF4-FFF2-40B4-BE49-F238E27FC236}">
                <a16:creationId xmlns:a16="http://schemas.microsoft.com/office/drawing/2014/main" id="{EC52D587-24AA-48F4-9A8A-0EFB8A2018F7}"/>
              </a:ext>
            </a:extLst>
          </p:cNvPr>
          <p:cNvSpPr txBox="1"/>
          <p:nvPr/>
        </p:nvSpPr>
        <p:spPr>
          <a:xfrm>
            <a:off x="2091112" y="1211335"/>
            <a:ext cx="734175" cy="523220"/>
          </a:xfrm>
          <a:prstGeom prst="rect">
            <a:avLst/>
          </a:prstGeom>
          <a:noFill/>
        </p:spPr>
        <p:txBody>
          <a:bodyPr wrap="none" rtlCol="0">
            <a:spAutoFit/>
          </a:bodyPr>
          <a:lstStyle/>
          <a:p>
            <a:r>
              <a:rPr lang="en-GB" sz="2800" dirty="0">
                <a:solidFill>
                  <a:srgbClr val="3333FF"/>
                </a:solidFill>
              </a:rPr>
              <a:t>LOL</a:t>
            </a:r>
          </a:p>
        </p:txBody>
      </p:sp>
      <p:sp>
        <p:nvSpPr>
          <p:cNvPr id="6" name="TextBox 5">
            <a:extLst>
              <a:ext uri="{FF2B5EF4-FFF2-40B4-BE49-F238E27FC236}">
                <a16:creationId xmlns:a16="http://schemas.microsoft.com/office/drawing/2014/main" id="{B89AD703-4711-4371-B3B5-FFEAB7B48069}"/>
              </a:ext>
            </a:extLst>
          </p:cNvPr>
          <p:cNvSpPr txBox="1"/>
          <p:nvPr/>
        </p:nvSpPr>
        <p:spPr>
          <a:xfrm>
            <a:off x="3268824" y="1138335"/>
            <a:ext cx="4158343" cy="523220"/>
          </a:xfrm>
          <a:prstGeom prst="rect">
            <a:avLst/>
          </a:prstGeom>
          <a:noFill/>
        </p:spPr>
        <p:txBody>
          <a:bodyPr wrap="square" rtlCol="0">
            <a:spAutoFit/>
          </a:bodyPr>
          <a:lstStyle/>
          <a:p>
            <a:r>
              <a:rPr lang="en-GB" sz="2800" dirty="0">
                <a:solidFill>
                  <a:srgbClr val="3333FF"/>
                </a:solidFill>
              </a:rPr>
              <a:t> Laughing out loud</a:t>
            </a:r>
          </a:p>
        </p:txBody>
      </p:sp>
      <p:sp>
        <p:nvSpPr>
          <p:cNvPr id="7" name="TextBox 6">
            <a:extLst>
              <a:ext uri="{FF2B5EF4-FFF2-40B4-BE49-F238E27FC236}">
                <a16:creationId xmlns:a16="http://schemas.microsoft.com/office/drawing/2014/main" id="{EA7F4BDC-72CF-473A-A41A-52859FA5AB50}"/>
              </a:ext>
            </a:extLst>
          </p:cNvPr>
          <p:cNvSpPr txBox="1"/>
          <p:nvPr/>
        </p:nvSpPr>
        <p:spPr>
          <a:xfrm>
            <a:off x="2087417" y="1734555"/>
            <a:ext cx="1016625" cy="523220"/>
          </a:xfrm>
          <a:prstGeom prst="rect">
            <a:avLst/>
          </a:prstGeom>
          <a:noFill/>
        </p:spPr>
        <p:txBody>
          <a:bodyPr wrap="none" rtlCol="0">
            <a:spAutoFit/>
          </a:bodyPr>
          <a:lstStyle/>
          <a:p>
            <a:r>
              <a:rPr lang="en-GB" sz="2800" dirty="0">
                <a:solidFill>
                  <a:srgbClr val="3333FF"/>
                </a:solidFill>
              </a:rPr>
              <a:t>OMG</a:t>
            </a:r>
          </a:p>
        </p:txBody>
      </p:sp>
      <p:sp>
        <p:nvSpPr>
          <p:cNvPr id="8" name="TextBox 7">
            <a:extLst>
              <a:ext uri="{FF2B5EF4-FFF2-40B4-BE49-F238E27FC236}">
                <a16:creationId xmlns:a16="http://schemas.microsoft.com/office/drawing/2014/main" id="{90DF2193-3378-4BD1-8B03-79C0B1037492}"/>
              </a:ext>
            </a:extLst>
          </p:cNvPr>
          <p:cNvSpPr txBox="1"/>
          <p:nvPr/>
        </p:nvSpPr>
        <p:spPr>
          <a:xfrm>
            <a:off x="3268824" y="1734555"/>
            <a:ext cx="4158343" cy="523220"/>
          </a:xfrm>
          <a:prstGeom prst="rect">
            <a:avLst/>
          </a:prstGeom>
          <a:noFill/>
        </p:spPr>
        <p:txBody>
          <a:bodyPr wrap="square" rtlCol="0">
            <a:spAutoFit/>
          </a:bodyPr>
          <a:lstStyle/>
          <a:p>
            <a:r>
              <a:rPr lang="en-GB" sz="2800" dirty="0">
                <a:solidFill>
                  <a:srgbClr val="3333FF"/>
                </a:solidFill>
              </a:rPr>
              <a:t> Oh, My God</a:t>
            </a:r>
          </a:p>
        </p:txBody>
      </p:sp>
      <p:sp>
        <p:nvSpPr>
          <p:cNvPr id="9" name="TextBox 8">
            <a:extLst>
              <a:ext uri="{FF2B5EF4-FFF2-40B4-BE49-F238E27FC236}">
                <a16:creationId xmlns:a16="http://schemas.microsoft.com/office/drawing/2014/main" id="{983AED31-8275-4D81-9189-092EB58A5D8A}"/>
              </a:ext>
            </a:extLst>
          </p:cNvPr>
          <p:cNvSpPr txBox="1"/>
          <p:nvPr/>
        </p:nvSpPr>
        <p:spPr>
          <a:xfrm>
            <a:off x="2100569" y="2354031"/>
            <a:ext cx="580608" cy="523220"/>
          </a:xfrm>
          <a:prstGeom prst="rect">
            <a:avLst/>
          </a:prstGeom>
          <a:noFill/>
        </p:spPr>
        <p:txBody>
          <a:bodyPr wrap="none" rtlCol="0">
            <a:spAutoFit/>
          </a:bodyPr>
          <a:lstStyle/>
          <a:p>
            <a:r>
              <a:rPr lang="en-GB" sz="2800" dirty="0">
                <a:solidFill>
                  <a:srgbClr val="3333FF"/>
                </a:solidFill>
              </a:rPr>
              <a:t>IRL</a:t>
            </a:r>
          </a:p>
        </p:txBody>
      </p:sp>
      <p:sp>
        <p:nvSpPr>
          <p:cNvPr id="10" name="TextBox 9">
            <a:extLst>
              <a:ext uri="{FF2B5EF4-FFF2-40B4-BE49-F238E27FC236}">
                <a16:creationId xmlns:a16="http://schemas.microsoft.com/office/drawing/2014/main" id="{38F12E86-E09A-423D-846F-51D1202612EE}"/>
              </a:ext>
            </a:extLst>
          </p:cNvPr>
          <p:cNvSpPr txBox="1"/>
          <p:nvPr/>
        </p:nvSpPr>
        <p:spPr>
          <a:xfrm>
            <a:off x="3268824" y="2330775"/>
            <a:ext cx="4158343" cy="523220"/>
          </a:xfrm>
          <a:prstGeom prst="rect">
            <a:avLst/>
          </a:prstGeom>
          <a:noFill/>
        </p:spPr>
        <p:txBody>
          <a:bodyPr wrap="square" rtlCol="0">
            <a:spAutoFit/>
          </a:bodyPr>
          <a:lstStyle/>
          <a:p>
            <a:r>
              <a:rPr lang="en-GB" sz="2800" dirty="0">
                <a:solidFill>
                  <a:srgbClr val="3333FF"/>
                </a:solidFill>
              </a:rPr>
              <a:t> In Real Life</a:t>
            </a:r>
          </a:p>
        </p:txBody>
      </p:sp>
      <p:sp>
        <p:nvSpPr>
          <p:cNvPr id="11" name="TextBox 10">
            <a:extLst>
              <a:ext uri="{FF2B5EF4-FFF2-40B4-BE49-F238E27FC236}">
                <a16:creationId xmlns:a16="http://schemas.microsoft.com/office/drawing/2014/main" id="{BBFC0D49-0C03-4CB3-9349-8E7012F9C755}"/>
              </a:ext>
            </a:extLst>
          </p:cNvPr>
          <p:cNvSpPr txBox="1"/>
          <p:nvPr/>
        </p:nvSpPr>
        <p:spPr>
          <a:xfrm>
            <a:off x="2100569" y="4715655"/>
            <a:ext cx="1041182" cy="523220"/>
          </a:xfrm>
          <a:prstGeom prst="rect">
            <a:avLst/>
          </a:prstGeom>
          <a:noFill/>
        </p:spPr>
        <p:txBody>
          <a:bodyPr wrap="none" rtlCol="0">
            <a:spAutoFit/>
          </a:bodyPr>
          <a:lstStyle/>
          <a:p>
            <a:r>
              <a:rPr lang="en-GB" sz="2800" dirty="0">
                <a:solidFill>
                  <a:srgbClr val="3333FF"/>
                </a:solidFill>
              </a:rPr>
              <a:t>AFAIK</a:t>
            </a:r>
          </a:p>
        </p:txBody>
      </p:sp>
      <p:sp>
        <p:nvSpPr>
          <p:cNvPr id="12" name="TextBox 11">
            <a:extLst>
              <a:ext uri="{FF2B5EF4-FFF2-40B4-BE49-F238E27FC236}">
                <a16:creationId xmlns:a16="http://schemas.microsoft.com/office/drawing/2014/main" id="{6FBCA7D1-2DAD-405D-A009-86A0D3976152}"/>
              </a:ext>
            </a:extLst>
          </p:cNvPr>
          <p:cNvSpPr txBox="1"/>
          <p:nvPr/>
        </p:nvSpPr>
        <p:spPr>
          <a:xfrm>
            <a:off x="3268824" y="4715655"/>
            <a:ext cx="4158343" cy="523220"/>
          </a:xfrm>
          <a:prstGeom prst="rect">
            <a:avLst/>
          </a:prstGeom>
          <a:noFill/>
        </p:spPr>
        <p:txBody>
          <a:bodyPr wrap="square" rtlCol="0">
            <a:spAutoFit/>
          </a:bodyPr>
          <a:lstStyle/>
          <a:p>
            <a:r>
              <a:rPr lang="en-GB" sz="2800" dirty="0">
                <a:solidFill>
                  <a:srgbClr val="3333FF"/>
                </a:solidFill>
              </a:rPr>
              <a:t> As far as I know</a:t>
            </a:r>
          </a:p>
        </p:txBody>
      </p:sp>
      <p:sp>
        <p:nvSpPr>
          <p:cNvPr id="13" name="TextBox 12">
            <a:extLst>
              <a:ext uri="{FF2B5EF4-FFF2-40B4-BE49-F238E27FC236}">
                <a16:creationId xmlns:a16="http://schemas.microsoft.com/office/drawing/2014/main" id="{B66274B4-48ED-40BE-BC3F-ACB20976231C}"/>
              </a:ext>
            </a:extLst>
          </p:cNvPr>
          <p:cNvSpPr txBox="1"/>
          <p:nvPr/>
        </p:nvSpPr>
        <p:spPr>
          <a:xfrm>
            <a:off x="2100569" y="2904372"/>
            <a:ext cx="880369" cy="523220"/>
          </a:xfrm>
          <a:prstGeom prst="rect">
            <a:avLst/>
          </a:prstGeom>
          <a:noFill/>
        </p:spPr>
        <p:txBody>
          <a:bodyPr wrap="none" rtlCol="0">
            <a:spAutoFit/>
          </a:bodyPr>
          <a:lstStyle/>
          <a:p>
            <a:r>
              <a:rPr lang="en-GB" sz="2800" dirty="0">
                <a:solidFill>
                  <a:srgbClr val="3333FF"/>
                </a:solidFill>
              </a:rPr>
              <a:t>BTW</a:t>
            </a:r>
          </a:p>
        </p:txBody>
      </p:sp>
      <p:sp>
        <p:nvSpPr>
          <p:cNvPr id="14" name="TextBox 13">
            <a:extLst>
              <a:ext uri="{FF2B5EF4-FFF2-40B4-BE49-F238E27FC236}">
                <a16:creationId xmlns:a16="http://schemas.microsoft.com/office/drawing/2014/main" id="{9AEBC5A7-EAD8-435A-A81B-0BABA1DBF751}"/>
              </a:ext>
            </a:extLst>
          </p:cNvPr>
          <p:cNvSpPr txBox="1"/>
          <p:nvPr/>
        </p:nvSpPr>
        <p:spPr>
          <a:xfrm>
            <a:off x="3268824" y="2926995"/>
            <a:ext cx="4158343" cy="523220"/>
          </a:xfrm>
          <a:prstGeom prst="rect">
            <a:avLst/>
          </a:prstGeom>
          <a:noFill/>
        </p:spPr>
        <p:txBody>
          <a:bodyPr wrap="square" rtlCol="0">
            <a:spAutoFit/>
          </a:bodyPr>
          <a:lstStyle/>
          <a:p>
            <a:r>
              <a:rPr lang="en-GB" sz="2800" dirty="0">
                <a:solidFill>
                  <a:srgbClr val="3333FF"/>
                </a:solidFill>
              </a:rPr>
              <a:t> By the Way</a:t>
            </a:r>
          </a:p>
        </p:txBody>
      </p:sp>
      <p:sp>
        <p:nvSpPr>
          <p:cNvPr id="15" name="TextBox 14">
            <a:extLst>
              <a:ext uri="{FF2B5EF4-FFF2-40B4-BE49-F238E27FC236}">
                <a16:creationId xmlns:a16="http://schemas.microsoft.com/office/drawing/2014/main" id="{6F028426-4CC8-4613-98BE-E9071B822BEB}"/>
              </a:ext>
            </a:extLst>
          </p:cNvPr>
          <p:cNvSpPr txBox="1"/>
          <p:nvPr/>
        </p:nvSpPr>
        <p:spPr>
          <a:xfrm>
            <a:off x="2100569" y="3511917"/>
            <a:ext cx="1086388" cy="523220"/>
          </a:xfrm>
          <a:prstGeom prst="rect">
            <a:avLst/>
          </a:prstGeom>
          <a:noFill/>
        </p:spPr>
        <p:txBody>
          <a:bodyPr wrap="none" rtlCol="0">
            <a:spAutoFit/>
          </a:bodyPr>
          <a:lstStyle/>
          <a:p>
            <a:r>
              <a:rPr lang="en-GB" sz="2800" dirty="0">
                <a:solidFill>
                  <a:srgbClr val="3333FF"/>
                </a:solidFill>
              </a:rPr>
              <a:t>ROTFL</a:t>
            </a:r>
          </a:p>
        </p:txBody>
      </p:sp>
      <p:sp>
        <p:nvSpPr>
          <p:cNvPr id="16" name="TextBox 15">
            <a:extLst>
              <a:ext uri="{FF2B5EF4-FFF2-40B4-BE49-F238E27FC236}">
                <a16:creationId xmlns:a16="http://schemas.microsoft.com/office/drawing/2014/main" id="{1EEC4FF1-5604-4B2D-A99C-6D0C1A35ABD9}"/>
              </a:ext>
            </a:extLst>
          </p:cNvPr>
          <p:cNvSpPr txBox="1"/>
          <p:nvPr/>
        </p:nvSpPr>
        <p:spPr>
          <a:xfrm>
            <a:off x="3268824" y="3523215"/>
            <a:ext cx="5688564" cy="523220"/>
          </a:xfrm>
          <a:prstGeom prst="rect">
            <a:avLst/>
          </a:prstGeom>
          <a:noFill/>
        </p:spPr>
        <p:txBody>
          <a:bodyPr wrap="square" rtlCol="0">
            <a:spAutoFit/>
          </a:bodyPr>
          <a:lstStyle/>
          <a:p>
            <a:r>
              <a:rPr lang="en-GB" sz="2800" dirty="0">
                <a:solidFill>
                  <a:srgbClr val="3333FF"/>
                </a:solidFill>
              </a:rPr>
              <a:t> Rolling on the Floor Laughing</a:t>
            </a:r>
          </a:p>
        </p:txBody>
      </p:sp>
      <p:sp>
        <p:nvSpPr>
          <p:cNvPr id="17" name="TextBox 16">
            <a:extLst>
              <a:ext uri="{FF2B5EF4-FFF2-40B4-BE49-F238E27FC236}">
                <a16:creationId xmlns:a16="http://schemas.microsoft.com/office/drawing/2014/main" id="{1154D2DC-B22E-4941-9AE6-EE4C6BE11928}"/>
              </a:ext>
            </a:extLst>
          </p:cNvPr>
          <p:cNvSpPr txBox="1"/>
          <p:nvPr/>
        </p:nvSpPr>
        <p:spPr>
          <a:xfrm>
            <a:off x="2087417" y="5311876"/>
            <a:ext cx="1041182" cy="523220"/>
          </a:xfrm>
          <a:prstGeom prst="rect">
            <a:avLst/>
          </a:prstGeom>
          <a:noFill/>
        </p:spPr>
        <p:txBody>
          <a:bodyPr wrap="square" rtlCol="0">
            <a:spAutoFit/>
          </a:bodyPr>
          <a:lstStyle/>
          <a:p>
            <a:r>
              <a:rPr lang="en-GB" sz="2800" dirty="0">
                <a:solidFill>
                  <a:srgbClr val="3333FF"/>
                </a:solidFill>
              </a:rPr>
              <a:t>WTF</a:t>
            </a:r>
          </a:p>
        </p:txBody>
      </p:sp>
      <p:sp>
        <p:nvSpPr>
          <p:cNvPr id="18" name="TextBox 17">
            <a:extLst>
              <a:ext uri="{FF2B5EF4-FFF2-40B4-BE49-F238E27FC236}">
                <a16:creationId xmlns:a16="http://schemas.microsoft.com/office/drawing/2014/main" id="{F4240676-0918-4360-89CC-BC4669E73B11}"/>
              </a:ext>
            </a:extLst>
          </p:cNvPr>
          <p:cNvSpPr txBox="1"/>
          <p:nvPr/>
        </p:nvSpPr>
        <p:spPr>
          <a:xfrm>
            <a:off x="3268824" y="5311876"/>
            <a:ext cx="4158343" cy="523220"/>
          </a:xfrm>
          <a:prstGeom prst="rect">
            <a:avLst/>
          </a:prstGeom>
          <a:noFill/>
        </p:spPr>
        <p:txBody>
          <a:bodyPr wrap="square" rtlCol="0">
            <a:spAutoFit/>
          </a:bodyPr>
          <a:lstStyle/>
          <a:p>
            <a:r>
              <a:rPr lang="en-GB" sz="2800" dirty="0">
                <a:solidFill>
                  <a:srgbClr val="3333FF"/>
                </a:solidFill>
              </a:rPr>
              <a:t> What the F**k</a:t>
            </a:r>
          </a:p>
        </p:txBody>
      </p:sp>
      <p:sp>
        <p:nvSpPr>
          <p:cNvPr id="19" name="TextBox 18">
            <a:extLst>
              <a:ext uri="{FF2B5EF4-FFF2-40B4-BE49-F238E27FC236}">
                <a16:creationId xmlns:a16="http://schemas.microsoft.com/office/drawing/2014/main" id="{BD48FAC9-50BA-4109-8BDF-CA89750A2387}"/>
              </a:ext>
            </a:extLst>
          </p:cNvPr>
          <p:cNvSpPr txBox="1"/>
          <p:nvPr/>
        </p:nvSpPr>
        <p:spPr>
          <a:xfrm>
            <a:off x="2100569" y="4119435"/>
            <a:ext cx="1034257" cy="523220"/>
          </a:xfrm>
          <a:prstGeom prst="rect">
            <a:avLst/>
          </a:prstGeom>
          <a:noFill/>
        </p:spPr>
        <p:txBody>
          <a:bodyPr wrap="none" rtlCol="0">
            <a:spAutoFit/>
          </a:bodyPr>
          <a:lstStyle/>
          <a:p>
            <a:r>
              <a:rPr lang="en-GB" sz="2800" dirty="0">
                <a:solidFill>
                  <a:srgbClr val="3333FF"/>
                </a:solidFill>
              </a:rPr>
              <a:t>IMHO</a:t>
            </a:r>
          </a:p>
        </p:txBody>
      </p:sp>
      <p:sp>
        <p:nvSpPr>
          <p:cNvPr id="20" name="TextBox 19">
            <a:extLst>
              <a:ext uri="{FF2B5EF4-FFF2-40B4-BE49-F238E27FC236}">
                <a16:creationId xmlns:a16="http://schemas.microsoft.com/office/drawing/2014/main" id="{D7CC6187-A5C5-4097-8F26-AC9A4F9F6709}"/>
              </a:ext>
            </a:extLst>
          </p:cNvPr>
          <p:cNvSpPr txBox="1"/>
          <p:nvPr/>
        </p:nvSpPr>
        <p:spPr>
          <a:xfrm>
            <a:off x="3268824" y="4119435"/>
            <a:ext cx="5688564" cy="523220"/>
          </a:xfrm>
          <a:prstGeom prst="rect">
            <a:avLst/>
          </a:prstGeom>
          <a:noFill/>
        </p:spPr>
        <p:txBody>
          <a:bodyPr wrap="square" rtlCol="0">
            <a:spAutoFit/>
          </a:bodyPr>
          <a:lstStyle/>
          <a:p>
            <a:r>
              <a:rPr lang="en-GB" sz="2800" dirty="0">
                <a:solidFill>
                  <a:srgbClr val="3333FF"/>
                </a:solidFill>
              </a:rPr>
              <a:t> In My Humble Opinion</a:t>
            </a:r>
          </a:p>
        </p:txBody>
      </p:sp>
    </p:spTree>
    <p:extLst>
      <p:ext uri="{BB962C8B-B14F-4D97-AF65-F5344CB8AC3E}">
        <p14:creationId xmlns:p14="http://schemas.microsoft.com/office/powerpoint/2010/main" val="34573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F5AA8-12FE-4818-A7B6-BD07B10D274E}"/>
              </a:ext>
            </a:extLst>
          </p:cNvPr>
          <p:cNvSpPr txBox="1"/>
          <p:nvPr/>
        </p:nvSpPr>
        <p:spPr>
          <a:xfrm>
            <a:off x="4942607" y="270588"/>
            <a:ext cx="2663678" cy="523220"/>
          </a:xfrm>
          <a:prstGeom prst="rect">
            <a:avLst/>
          </a:prstGeom>
          <a:noFill/>
        </p:spPr>
        <p:txBody>
          <a:bodyPr wrap="none" rtlCol="0">
            <a:spAutoFit/>
          </a:bodyPr>
          <a:lstStyle/>
          <a:p>
            <a:r>
              <a:rPr lang="en-GB" sz="2800" dirty="0">
                <a:solidFill>
                  <a:srgbClr val="3333FF"/>
                </a:solidFill>
              </a:rPr>
              <a:t>Internet initialism</a:t>
            </a:r>
            <a:r>
              <a:rPr lang="en-GB" sz="2800" dirty="0"/>
              <a:t> </a:t>
            </a:r>
          </a:p>
        </p:txBody>
      </p:sp>
      <p:pic>
        <p:nvPicPr>
          <p:cNvPr id="22" name="Picture 21" descr="A screenshot of a cell phone&#10;&#10;Description automatically generated">
            <a:extLst>
              <a:ext uri="{FF2B5EF4-FFF2-40B4-BE49-F238E27FC236}">
                <a16:creationId xmlns:a16="http://schemas.microsoft.com/office/drawing/2014/main" id="{D04ECE77-DB6A-48F8-BE06-243CFD6A988D}"/>
              </a:ext>
            </a:extLst>
          </p:cNvPr>
          <p:cNvPicPr>
            <a:picLocks noChangeAspect="1"/>
          </p:cNvPicPr>
          <p:nvPr/>
        </p:nvPicPr>
        <p:blipFill>
          <a:blip r:embed="rId2"/>
          <a:stretch>
            <a:fillRect/>
          </a:stretch>
        </p:blipFill>
        <p:spPr>
          <a:xfrm>
            <a:off x="3315477" y="1048077"/>
            <a:ext cx="5561045" cy="5227382"/>
          </a:xfrm>
          <a:prstGeom prst="rect">
            <a:avLst/>
          </a:prstGeom>
        </p:spPr>
      </p:pic>
    </p:spTree>
    <p:extLst>
      <p:ext uri="{BB962C8B-B14F-4D97-AF65-F5344CB8AC3E}">
        <p14:creationId xmlns:p14="http://schemas.microsoft.com/office/powerpoint/2010/main" val="2180646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F5AA8-12FE-4818-A7B6-BD07B10D274E}"/>
              </a:ext>
            </a:extLst>
          </p:cNvPr>
          <p:cNvSpPr txBox="1"/>
          <p:nvPr/>
        </p:nvSpPr>
        <p:spPr>
          <a:xfrm>
            <a:off x="4407633" y="272471"/>
            <a:ext cx="3987887" cy="523220"/>
          </a:xfrm>
          <a:prstGeom prst="rect">
            <a:avLst/>
          </a:prstGeom>
          <a:noFill/>
        </p:spPr>
        <p:txBody>
          <a:bodyPr wrap="none" rtlCol="0">
            <a:spAutoFit/>
          </a:bodyPr>
          <a:lstStyle/>
          <a:p>
            <a:r>
              <a:rPr lang="en-GB" sz="2800" dirty="0">
                <a:solidFill>
                  <a:srgbClr val="FF0000"/>
                </a:solidFill>
              </a:rPr>
              <a:t>:- ( </a:t>
            </a:r>
            <a:r>
              <a:rPr lang="en-GB" sz="2800" dirty="0">
                <a:solidFill>
                  <a:srgbClr val="3333FF"/>
                </a:solidFill>
              </a:rPr>
              <a:t>Emoji’s / Emoticon’s  </a:t>
            </a:r>
            <a:r>
              <a:rPr lang="en-GB" sz="2800" dirty="0">
                <a:solidFill>
                  <a:srgbClr val="FF0000"/>
                </a:solidFill>
              </a:rPr>
              <a:t>:- )</a:t>
            </a:r>
          </a:p>
        </p:txBody>
      </p:sp>
      <p:pic>
        <p:nvPicPr>
          <p:cNvPr id="9" name="Picture 8" descr="A picture containing drawing&#10;&#10;Description automatically generated">
            <a:extLst>
              <a:ext uri="{FF2B5EF4-FFF2-40B4-BE49-F238E27FC236}">
                <a16:creationId xmlns:a16="http://schemas.microsoft.com/office/drawing/2014/main" id="{1104CA0F-58FB-4D3F-A33A-EBFD83A1833A}"/>
              </a:ext>
            </a:extLst>
          </p:cNvPr>
          <p:cNvPicPr>
            <a:picLocks noChangeAspect="1"/>
          </p:cNvPicPr>
          <p:nvPr/>
        </p:nvPicPr>
        <p:blipFill>
          <a:blip r:embed="rId2"/>
          <a:stretch>
            <a:fillRect/>
          </a:stretch>
        </p:blipFill>
        <p:spPr>
          <a:xfrm>
            <a:off x="1696914" y="1024120"/>
            <a:ext cx="1143000" cy="1143000"/>
          </a:xfrm>
          <a:prstGeom prst="rect">
            <a:avLst/>
          </a:prstGeom>
        </p:spPr>
      </p:pic>
      <p:pic>
        <p:nvPicPr>
          <p:cNvPr id="11" name="Picture 10" descr="A picture containing lamp, light, drawing&#10;&#10;Description automatically generated">
            <a:extLst>
              <a:ext uri="{FF2B5EF4-FFF2-40B4-BE49-F238E27FC236}">
                <a16:creationId xmlns:a16="http://schemas.microsoft.com/office/drawing/2014/main" id="{0D54F572-8DCB-44A2-BBF4-9CEB00B6389C}"/>
              </a:ext>
            </a:extLst>
          </p:cNvPr>
          <p:cNvPicPr>
            <a:picLocks noChangeAspect="1"/>
          </p:cNvPicPr>
          <p:nvPr/>
        </p:nvPicPr>
        <p:blipFill>
          <a:blip r:embed="rId3"/>
          <a:stretch>
            <a:fillRect/>
          </a:stretch>
        </p:blipFill>
        <p:spPr>
          <a:xfrm>
            <a:off x="3956957" y="1024120"/>
            <a:ext cx="1143000" cy="114300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E87E274-18AD-404B-AEC6-9033F91370E1}"/>
              </a:ext>
            </a:extLst>
          </p:cNvPr>
          <p:cNvPicPr>
            <a:picLocks noChangeAspect="1"/>
          </p:cNvPicPr>
          <p:nvPr/>
        </p:nvPicPr>
        <p:blipFill>
          <a:blip r:embed="rId4"/>
          <a:stretch>
            <a:fillRect/>
          </a:stretch>
        </p:blipFill>
        <p:spPr>
          <a:xfrm>
            <a:off x="6401577" y="1024120"/>
            <a:ext cx="1143000" cy="1143000"/>
          </a:xfrm>
          <a:prstGeom prst="rect">
            <a:avLst/>
          </a:prstGeom>
        </p:spPr>
      </p:pic>
      <p:pic>
        <p:nvPicPr>
          <p:cNvPr id="19" name="Picture 18" descr="A picture containing lamp, light&#10;&#10;Description automatically generated">
            <a:extLst>
              <a:ext uri="{FF2B5EF4-FFF2-40B4-BE49-F238E27FC236}">
                <a16:creationId xmlns:a16="http://schemas.microsoft.com/office/drawing/2014/main" id="{F32717C4-1D5F-41C7-9B12-3D88E4CBAA1C}"/>
              </a:ext>
            </a:extLst>
          </p:cNvPr>
          <p:cNvPicPr>
            <a:picLocks noChangeAspect="1"/>
          </p:cNvPicPr>
          <p:nvPr/>
        </p:nvPicPr>
        <p:blipFill>
          <a:blip r:embed="rId5"/>
          <a:stretch>
            <a:fillRect/>
          </a:stretch>
        </p:blipFill>
        <p:spPr>
          <a:xfrm>
            <a:off x="3956957" y="3006707"/>
            <a:ext cx="1143000" cy="1143000"/>
          </a:xfrm>
          <a:prstGeom prst="rect">
            <a:avLst/>
          </a:prstGeom>
        </p:spPr>
      </p:pic>
      <p:pic>
        <p:nvPicPr>
          <p:cNvPr id="21" name="Picture 20" descr="A picture containing light&#10;&#10;Description automatically generated">
            <a:extLst>
              <a:ext uri="{FF2B5EF4-FFF2-40B4-BE49-F238E27FC236}">
                <a16:creationId xmlns:a16="http://schemas.microsoft.com/office/drawing/2014/main" id="{D7988369-D1DB-4DF6-BB1A-EBC94BD28A4F}"/>
              </a:ext>
            </a:extLst>
          </p:cNvPr>
          <p:cNvPicPr>
            <a:picLocks noChangeAspect="1"/>
          </p:cNvPicPr>
          <p:nvPr/>
        </p:nvPicPr>
        <p:blipFill>
          <a:blip r:embed="rId6"/>
          <a:stretch>
            <a:fillRect/>
          </a:stretch>
        </p:blipFill>
        <p:spPr>
          <a:xfrm>
            <a:off x="6401577" y="3158413"/>
            <a:ext cx="1143000" cy="1143000"/>
          </a:xfrm>
          <a:prstGeom prst="rect">
            <a:avLst/>
          </a:prstGeom>
        </p:spPr>
      </p:pic>
      <p:pic>
        <p:nvPicPr>
          <p:cNvPr id="23" name="Picture 22" descr="A picture containing lamp, light, drawing&#10;&#10;Description automatically generated">
            <a:extLst>
              <a:ext uri="{FF2B5EF4-FFF2-40B4-BE49-F238E27FC236}">
                <a16:creationId xmlns:a16="http://schemas.microsoft.com/office/drawing/2014/main" id="{15A50B6B-FE10-42D7-8B4A-7FD68AD6010E}"/>
              </a:ext>
            </a:extLst>
          </p:cNvPr>
          <p:cNvPicPr>
            <a:picLocks noChangeAspect="1"/>
          </p:cNvPicPr>
          <p:nvPr/>
        </p:nvPicPr>
        <p:blipFill>
          <a:blip r:embed="rId7"/>
          <a:stretch>
            <a:fillRect/>
          </a:stretch>
        </p:blipFill>
        <p:spPr>
          <a:xfrm>
            <a:off x="8659586" y="1024120"/>
            <a:ext cx="1143000" cy="1143000"/>
          </a:xfrm>
          <a:prstGeom prst="rect">
            <a:avLst/>
          </a:prstGeom>
        </p:spPr>
      </p:pic>
      <p:pic>
        <p:nvPicPr>
          <p:cNvPr id="25" name="Picture 24" descr="A picture containing food, drawing&#10;&#10;Description automatically generated">
            <a:extLst>
              <a:ext uri="{FF2B5EF4-FFF2-40B4-BE49-F238E27FC236}">
                <a16:creationId xmlns:a16="http://schemas.microsoft.com/office/drawing/2014/main" id="{EF0E4272-C035-48D5-B257-8D5F106C8502}"/>
              </a:ext>
            </a:extLst>
          </p:cNvPr>
          <p:cNvPicPr>
            <a:picLocks noChangeAspect="1"/>
          </p:cNvPicPr>
          <p:nvPr/>
        </p:nvPicPr>
        <p:blipFill>
          <a:blip r:embed="rId8"/>
          <a:stretch>
            <a:fillRect/>
          </a:stretch>
        </p:blipFill>
        <p:spPr>
          <a:xfrm>
            <a:off x="3956957" y="4989294"/>
            <a:ext cx="1143000" cy="1143000"/>
          </a:xfrm>
          <a:prstGeom prst="rect">
            <a:avLst/>
          </a:prstGeom>
        </p:spPr>
      </p:pic>
      <p:pic>
        <p:nvPicPr>
          <p:cNvPr id="27" name="Picture 26" descr="A picture containing sitting, blue, yellow, light&#10;&#10;Description automatically generated">
            <a:extLst>
              <a:ext uri="{FF2B5EF4-FFF2-40B4-BE49-F238E27FC236}">
                <a16:creationId xmlns:a16="http://schemas.microsoft.com/office/drawing/2014/main" id="{54653F24-0068-4D13-9D07-6DC1EF823C74}"/>
              </a:ext>
            </a:extLst>
          </p:cNvPr>
          <p:cNvPicPr>
            <a:picLocks noChangeAspect="1"/>
          </p:cNvPicPr>
          <p:nvPr/>
        </p:nvPicPr>
        <p:blipFill>
          <a:blip r:embed="rId9"/>
          <a:stretch>
            <a:fillRect/>
          </a:stretch>
        </p:blipFill>
        <p:spPr>
          <a:xfrm>
            <a:off x="8659586" y="3006707"/>
            <a:ext cx="1143000" cy="1143000"/>
          </a:xfrm>
          <a:prstGeom prst="rect">
            <a:avLst/>
          </a:prstGeom>
        </p:spPr>
      </p:pic>
      <p:pic>
        <p:nvPicPr>
          <p:cNvPr id="29" name="Picture 28" descr="A picture containing food, table, sitting, light&#10;&#10;Description automatically generated">
            <a:extLst>
              <a:ext uri="{FF2B5EF4-FFF2-40B4-BE49-F238E27FC236}">
                <a16:creationId xmlns:a16="http://schemas.microsoft.com/office/drawing/2014/main" id="{3FE21F8D-10E7-45DE-9B7F-3C0494DB214B}"/>
              </a:ext>
            </a:extLst>
          </p:cNvPr>
          <p:cNvPicPr>
            <a:picLocks noChangeAspect="1"/>
          </p:cNvPicPr>
          <p:nvPr/>
        </p:nvPicPr>
        <p:blipFill>
          <a:blip r:embed="rId10"/>
          <a:stretch>
            <a:fillRect/>
          </a:stretch>
        </p:blipFill>
        <p:spPr>
          <a:xfrm>
            <a:off x="1696914" y="3006707"/>
            <a:ext cx="1143000" cy="1143000"/>
          </a:xfrm>
          <a:prstGeom prst="rect">
            <a:avLst/>
          </a:prstGeom>
        </p:spPr>
      </p:pic>
      <p:pic>
        <p:nvPicPr>
          <p:cNvPr id="31" name="Picture 30" descr="A picture containing room, drawing&#10;&#10;Description automatically generated">
            <a:extLst>
              <a:ext uri="{FF2B5EF4-FFF2-40B4-BE49-F238E27FC236}">
                <a16:creationId xmlns:a16="http://schemas.microsoft.com/office/drawing/2014/main" id="{E58673E8-8DCE-4437-8C5B-953C77FBF188}"/>
              </a:ext>
            </a:extLst>
          </p:cNvPr>
          <p:cNvPicPr>
            <a:picLocks noChangeAspect="1"/>
          </p:cNvPicPr>
          <p:nvPr/>
        </p:nvPicPr>
        <p:blipFill>
          <a:blip r:embed="rId11"/>
          <a:stretch>
            <a:fillRect/>
          </a:stretch>
        </p:blipFill>
        <p:spPr>
          <a:xfrm>
            <a:off x="8657607" y="4989294"/>
            <a:ext cx="1143000" cy="1143000"/>
          </a:xfrm>
          <a:prstGeom prst="rect">
            <a:avLst/>
          </a:prstGeom>
        </p:spPr>
      </p:pic>
      <p:pic>
        <p:nvPicPr>
          <p:cNvPr id="33" name="Picture 32" descr="A picture containing food&#10;&#10;Description automatically generated">
            <a:extLst>
              <a:ext uri="{FF2B5EF4-FFF2-40B4-BE49-F238E27FC236}">
                <a16:creationId xmlns:a16="http://schemas.microsoft.com/office/drawing/2014/main" id="{B80C5785-E6A7-46A0-B284-0B2954FE21A3}"/>
              </a:ext>
            </a:extLst>
          </p:cNvPr>
          <p:cNvPicPr>
            <a:picLocks noChangeAspect="1"/>
          </p:cNvPicPr>
          <p:nvPr/>
        </p:nvPicPr>
        <p:blipFill>
          <a:blip r:embed="rId12"/>
          <a:stretch>
            <a:fillRect/>
          </a:stretch>
        </p:blipFill>
        <p:spPr>
          <a:xfrm>
            <a:off x="1696914" y="4989294"/>
            <a:ext cx="1143000" cy="1143000"/>
          </a:xfrm>
          <a:prstGeom prst="rect">
            <a:avLst/>
          </a:prstGeom>
        </p:spPr>
      </p:pic>
      <p:pic>
        <p:nvPicPr>
          <p:cNvPr id="37" name="Picture 36" descr="A close up of a toy&#10;&#10;Description automatically generated">
            <a:extLst>
              <a:ext uri="{FF2B5EF4-FFF2-40B4-BE49-F238E27FC236}">
                <a16:creationId xmlns:a16="http://schemas.microsoft.com/office/drawing/2014/main" id="{67F802AA-A3C1-481D-8A7B-2CC0F5AF5509}"/>
              </a:ext>
            </a:extLst>
          </p:cNvPr>
          <p:cNvPicPr>
            <a:picLocks noChangeAspect="1"/>
          </p:cNvPicPr>
          <p:nvPr/>
        </p:nvPicPr>
        <p:blipFill>
          <a:blip r:embed="rId13"/>
          <a:stretch>
            <a:fillRect/>
          </a:stretch>
        </p:blipFill>
        <p:spPr>
          <a:xfrm>
            <a:off x="6401577" y="4989294"/>
            <a:ext cx="1143000" cy="1143000"/>
          </a:xfrm>
          <a:prstGeom prst="rect">
            <a:avLst/>
          </a:prstGeom>
        </p:spPr>
      </p:pic>
    </p:spTree>
    <p:extLst>
      <p:ext uri="{BB962C8B-B14F-4D97-AF65-F5344CB8AC3E}">
        <p14:creationId xmlns:p14="http://schemas.microsoft.com/office/powerpoint/2010/main" val="191821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F5AA8-12FE-4818-A7B6-BD07B10D274E}"/>
              </a:ext>
            </a:extLst>
          </p:cNvPr>
          <p:cNvSpPr txBox="1"/>
          <p:nvPr/>
        </p:nvSpPr>
        <p:spPr>
          <a:xfrm>
            <a:off x="4942607" y="270588"/>
            <a:ext cx="2453685" cy="523220"/>
          </a:xfrm>
          <a:prstGeom prst="rect">
            <a:avLst/>
          </a:prstGeom>
          <a:noFill/>
        </p:spPr>
        <p:txBody>
          <a:bodyPr wrap="none" rtlCol="0">
            <a:spAutoFit/>
          </a:bodyPr>
          <a:lstStyle/>
          <a:p>
            <a:r>
              <a:rPr lang="en-GB" sz="2800" dirty="0">
                <a:solidFill>
                  <a:srgbClr val="3333FF"/>
                </a:solidFill>
              </a:rPr>
              <a:t>Internet Memes</a:t>
            </a:r>
            <a:r>
              <a:rPr lang="en-GB" sz="2800" dirty="0"/>
              <a:t> </a:t>
            </a:r>
          </a:p>
        </p:txBody>
      </p:sp>
      <p:sp>
        <p:nvSpPr>
          <p:cNvPr id="3" name="Rectangle 2">
            <a:extLst>
              <a:ext uri="{FF2B5EF4-FFF2-40B4-BE49-F238E27FC236}">
                <a16:creationId xmlns:a16="http://schemas.microsoft.com/office/drawing/2014/main" id="{50D9F471-0849-4C06-9A59-C8CD574C431E}"/>
              </a:ext>
            </a:extLst>
          </p:cNvPr>
          <p:cNvSpPr/>
          <p:nvPr/>
        </p:nvSpPr>
        <p:spPr>
          <a:xfrm>
            <a:off x="1354975" y="880978"/>
            <a:ext cx="9742516" cy="1200329"/>
          </a:xfrm>
          <a:prstGeom prst="rect">
            <a:avLst/>
          </a:prstGeom>
        </p:spPr>
        <p:txBody>
          <a:bodyPr wrap="square">
            <a:spAutoFit/>
          </a:bodyPr>
          <a:lstStyle/>
          <a:p>
            <a:r>
              <a:rPr lang="en-US" dirty="0">
                <a:solidFill>
                  <a:srgbClr val="3333FF"/>
                </a:solidFill>
              </a:rPr>
              <a:t>An </a:t>
            </a:r>
            <a:r>
              <a:rPr lang="en-US" b="1" dirty="0">
                <a:solidFill>
                  <a:srgbClr val="3333FF"/>
                </a:solidFill>
              </a:rPr>
              <a:t>Internet meme</a:t>
            </a:r>
            <a:r>
              <a:rPr lang="en-US" dirty="0">
                <a:solidFill>
                  <a:srgbClr val="3333FF"/>
                </a:solidFill>
              </a:rPr>
              <a:t>, commonly known as just a </a:t>
            </a:r>
            <a:r>
              <a:rPr lang="en-US" b="1" dirty="0">
                <a:solidFill>
                  <a:srgbClr val="3333FF"/>
                </a:solidFill>
              </a:rPr>
              <a:t>meme</a:t>
            </a:r>
            <a:r>
              <a:rPr lang="en-US" dirty="0">
                <a:solidFill>
                  <a:srgbClr val="3333FF"/>
                </a:solidFill>
              </a:rPr>
              <a:t> (/</a:t>
            </a:r>
            <a:r>
              <a:rPr lang="en-US" dirty="0" err="1">
                <a:solidFill>
                  <a:srgbClr val="3333FF"/>
                </a:solidFill>
              </a:rPr>
              <a:t>miːm</a:t>
            </a:r>
            <a:r>
              <a:rPr lang="en-US" dirty="0">
                <a:solidFill>
                  <a:srgbClr val="3333FF"/>
                </a:solidFill>
              </a:rPr>
              <a:t>/ MEEM), is an activity, concept, catchphrase, or piece of media that spreads, often as mimicry or for humorous purposes, from person to person via the </a:t>
            </a:r>
            <a:r>
              <a:rPr lang="en-US" b="1" dirty="0">
                <a:solidFill>
                  <a:srgbClr val="3333FF"/>
                </a:solidFill>
              </a:rPr>
              <a:t>Internet</a:t>
            </a:r>
            <a:r>
              <a:rPr lang="en-US" dirty="0">
                <a:solidFill>
                  <a:srgbClr val="3333FF"/>
                </a:solidFill>
              </a:rPr>
              <a:t>. An </a:t>
            </a:r>
            <a:r>
              <a:rPr lang="en-US" b="1" dirty="0">
                <a:solidFill>
                  <a:srgbClr val="3333FF"/>
                </a:solidFill>
              </a:rPr>
              <a:t>Internet meme</a:t>
            </a:r>
            <a:r>
              <a:rPr lang="en-US" dirty="0">
                <a:solidFill>
                  <a:srgbClr val="3333FF"/>
                </a:solidFill>
              </a:rPr>
              <a:t> usually takes the form of an image (traditionally an image macro), GIF or video.</a:t>
            </a:r>
            <a:endParaRPr lang="en-GB" dirty="0">
              <a:solidFill>
                <a:srgbClr val="3333FF"/>
              </a:solidFill>
            </a:endParaRPr>
          </a:p>
        </p:txBody>
      </p:sp>
      <p:pic>
        <p:nvPicPr>
          <p:cNvPr id="5" name="Picture 4" descr="A person standing in front of a crowd&#10;&#10;Description automatically generated">
            <a:extLst>
              <a:ext uri="{FF2B5EF4-FFF2-40B4-BE49-F238E27FC236}">
                <a16:creationId xmlns:a16="http://schemas.microsoft.com/office/drawing/2014/main" id="{234DF59A-144A-4352-ACFF-3B96C5C62B10}"/>
              </a:ext>
            </a:extLst>
          </p:cNvPr>
          <p:cNvPicPr>
            <a:picLocks noChangeAspect="1"/>
          </p:cNvPicPr>
          <p:nvPr/>
        </p:nvPicPr>
        <p:blipFill>
          <a:blip r:embed="rId2"/>
          <a:stretch>
            <a:fillRect/>
          </a:stretch>
        </p:blipFill>
        <p:spPr>
          <a:xfrm>
            <a:off x="925767" y="2621513"/>
            <a:ext cx="5655130" cy="2827565"/>
          </a:xfrm>
          <a:prstGeom prst="rect">
            <a:avLst/>
          </a:prstGeom>
        </p:spPr>
      </p:pic>
      <p:pic>
        <p:nvPicPr>
          <p:cNvPr id="8" name="Picture 7">
            <a:extLst>
              <a:ext uri="{FF2B5EF4-FFF2-40B4-BE49-F238E27FC236}">
                <a16:creationId xmlns:a16="http://schemas.microsoft.com/office/drawing/2014/main" id="{9A41234E-7BC7-44D4-8973-94C0B8C62E36}"/>
              </a:ext>
            </a:extLst>
          </p:cNvPr>
          <p:cNvPicPr>
            <a:picLocks noChangeAspect="1"/>
          </p:cNvPicPr>
          <p:nvPr/>
        </p:nvPicPr>
        <p:blipFill>
          <a:blip r:embed="rId3"/>
          <a:stretch>
            <a:fillRect/>
          </a:stretch>
        </p:blipFill>
        <p:spPr>
          <a:xfrm>
            <a:off x="6550379" y="2621512"/>
            <a:ext cx="4985804" cy="2827565"/>
          </a:xfrm>
          <a:prstGeom prst="rect">
            <a:avLst/>
          </a:prstGeom>
        </p:spPr>
      </p:pic>
    </p:spTree>
    <p:extLst>
      <p:ext uri="{BB962C8B-B14F-4D97-AF65-F5344CB8AC3E}">
        <p14:creationId xmlns:p14="http://schemas.microsoft.com/office/powerpoint/2010/main" val="213335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F5AA8-12FE-4818-A7B6-BD07B10D274E}"/>
              </a:ext>
            </a:extLst>
          </p:cNvPr>
          <p:cNvSpPr txBox="1"/>
          <p:nvPr/>
        </p:nvSpPr>
        <p:spPr>
          <a:xfrm>
            <a:off x="3956247" y="320465"/>
            <a:ext cx="4338816" cy="523220"/>
          </a:xfrm>
          <a:prstGeom prst="rect">
            <a:avLst/>
          </a:prstGeom>
          <a:noFill/>
        </p:spPr>
        <p:txBody>
          <a:bodyPr wrap="none" rtlCol="0">
            <a:spAutoFit/>
          </a:bodyPr>
          <a:lstStyle/>
          <a:p>
            <a:r>
              <a:rPr lang="en-GB" sz="2800" dirty="0">
                <a:solidFill>
                  <a:srgbClr val="3333FF"/>
                </a:solidFill>
              </a:rPr>
              <a:t>Internet Memes - Success kid </a:t>
            </a:r>
          </a:p>
        </p:txBody>
      </p:sp>
      <p:pic>
        <p:nvPicPr>
          <p:cNvPr id="7" name="Picture 6">
            <a:extLst>
              <a:ext uri="{FF2B5EF4-FFF2-40B4-BE49-F238E27FC236}">
                <a16:creationId xmlns:a16="http://schemas.microsoft.com/office/drawing/2014/main" id="{FBB91677-F126-481B-BB9F-1184E7EE1F89}"/>
              </a:ext>
            </a:extLst>
          </p:cNvPr>
          <p:cNvPicPr>
            <a:picLocks noChangeAspect="1"/>
          </p:cNvPicPr>
          <p:nvPr/>
        </p:nvPicPr>
        <p:blipFill>
          <a:blip r:embed="rId2"/>
          <a:stretch>
            <a:fillRect/>
          </a:stretch>
        </p:blipFill>
        <p:spPr>
          <a:xfrm>
            <a:off x="837227" y="1184599"/>
            <a:ext cx="3671125" cy="4626042"/>
          </a:xfrm>
          <a:prstGeom prst="rect">
            <a:avLst/>
          </a:prstGeom>
        </p:spPr>
      </p:pic>
      <p:pic>
        <p:nvPicPr>
          <p:cNvPr id="10" name="Picture 9">
            <a:extLst>
              <a:ext uri="{FF2B5EF4-FFF2-40B4-BE49-F238E27FC236}">
                <a16:creationId xmlns:a16="http://schemas.microsoft.com/office/drawing/2014/main" id="{3118C84A-A8FA-41EE-81DB-78D40025DE94}"/>
              </a:ext>
            </a:extLst>
          </p:cNvPr>
          <p:cNvPicPr>
            <a:picLocks noChangeAspect="1"/>
          </p:cNvPicPr>
          <p:nvPr/>
        </p:nvPicPr>
        <p:blipFill>
          <a:blip r:embed="rId3"/>
          <a:stretch>
            <a:fillRect/>
          </a:stretch>
        </p:blipFill>
        <p:spPr>
          <a:xfrm>
            <a:off x="4744517" y="843685"/>
            <a:ext cx="2635997" cy="2635997"/>
          </a:xfrm>
          <a:prstGeom prst="rect">
            <a:avLst/>
          </a:prstGeom>
        </p:spPr>
      </p:pic>
      <p:pic>
        <p:nvPicPr>
          <p:cNvPr id="12" name="Picture 11" descr="A close up of a sign&#10;&#10;Description automatically generated">
            <a:extLst>
              <a:ext uri="{FF2B5EF4-FFF2-40B4-BE49-F238E27FC236}">
                <a16:creationId xmlns:a16="http://schemas.microsoft.com/office/drawing/2014/main" id="{4209351D-73F4-4BE5-8F74-5AA45463A301}"/>
              </a:ext>
            </a:extLst>
          </p:cNvPr>
          <p:cNvPicPr>
            <a:picLocks noChangeAspect="1"/>
          </p:cNvPicPr>
          <p:nvPr/>
        </p:nvPicPr>
        <p:blipFill>
          <a:blip r:embed="rId4"/>
          <a:stretch>
            <a:fillRect/>
          </a:stretch>
        </p:blipFill>
        <p:spPr>
          <a:xfrm>
            <a:off x="7683648" y="859678"/>
            <a:ext cx="2877108" cy="2620004"/>
          </a:xfrm>
          <a:prstGeom prst="rect">
            <a:avLst/>
          </a:prstGeom>
        </p:spPr>
      </p:pic>
      <p:pic>
        <p:nvPicPr>
          <p:cNvPr id="2050" name="Picture 2" descr="Image result for success kid brexit">
            <a:extLst>
              <a:ext uri="{FF2B5EF4-FFF2-40B4-BE49-F238E27FC236}">
                <a16:creationId xmlns:a16="http://schemas.microsoft.com/office/drawing/2014/main" id="{B0389B91-BE06-43B5-A314-1E37877341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4517" y="3657990"/>
            <a:ext cx="2635997" cy="26714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sign&#10;&#10;Description automatically generated">
            <a:extLst>
              <a:ext uri="{FF2B5EF4-FFF2-40B4-BE49-F238E27FC236}">
                <a16:creationId xmlns:a16="http://schemas.microsoft.com/office/drawing/2014/main" id="{09D249CB-334F-476B-BA92-C38DA2DE545E}"/>
              </a:ext>
            </a:extLst>
          </p:cNvPr>
          <p:cNvPicPr>
            <a:picLocks noChangeAspect="1"/>
          </p:cNvPicPr>
          <p:nvPr/>
        </p:nvPicPr>
        <p:blipFill>
          <a:blip r:embed="rId6"/>
          <a:stretch>
            <a:fillRect/>
          </a:stretch>
        </p:blipFill>
        <p:spPr>
          <a:xfrm>
            <a:off x="7674466" y="3657990"/>
            <a:ext cx="2635997" cy="2635997"/>
          </a:xfrm>
          <a:prstGeom prst="rect">
            <a:avLst/>
          </a:prstGeom>
        </p:spPr>
      </p:pic>
    </p:spTree>
    <p:extLst>
      <p:ext uri="{BB962C8B-B14F-4D97-AF65-F5344CB8AC3E}">
        <p14:creationId xmlns:p14="http://schemas.microsoft.com/office/powerpoint/2010/main" val="10837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F5AA8-12FE-4818-A7B6-BD07B10D274E}"/>
              </a:ext>
            </a:extLst>
          </p:cNvPr>
          <p:cNvSpPr txBox="1"/>
          <p:nvPr/>
        </p:nvSpPr>
        <p:spPr>
          <a:xfrm>
            <a:off x="3956247" y="320465"/>
            <a:ext cx="4624920" cy="523220"/>
          </a:xfrm>
          <a:prstGeom prst="rect">
            <a:avLst/>
          </a:prstGeom>
          <a:noFill/>
        </p:spPr>
        <p:txBody>
          <a:bodyPr wrap="none" rtlCol="0">
            <a:spAutoFit/>
          </a:bodyPr>
          <a:lstStyle/>
          <a:p>
            <a:r>
              <a:rPr lang="en-GB" sz="2800" dirty="0">
                <a:solidFill>
                  <a:srgbClr val="3333FF"/>
                </a:solidFill>
              </a:rPr>
              <a:t>Internet Memes – Disaster Girl </a:t>
            </a:r>
          </a:p>
        </p:txBody>
      </p:sp>
      <p:pic>
        <p:nvPicPr>
          <p:cNvPr id="3" name="Picture 2">
            <a:extLst>
              <a:ext uri="{FF2B5EF4-FFF2-40B4-BE49-F238E27FC236}">
                <a16:creationId xmlns:a16="http://schemas.microsoft.com/office/drawing/2014/main" id="{10B97F31-36BF-47F7-82A4-E6152549C632}"/>
              </a:ext>
            </a:extLst>
          </p:cNvPr>
          <p:cNvPicPr>
            <a:picLocks noChangeAspect="1"/>
          </p:cNvPicPr>
          <p:nvPr/>
        </p:nvPicPr>
        <p:blipFill>
          <a:blip r:embed="rId2"/>
          <a:stretch>
            <a:fillRect/>
          </a:stretch>
        </p:blipFill>
        <p:spPr>
          <a:xfrm>
            <a:off x="951835" y="1840230"/>
            <a:ext cx="3276600" cy="3543300"/>
          </a:xfrm>
          <a:prstGeom prst="rect">
            <a:avLst/>
          </a:prstGeom>
        </p:spPr>
      </p:pic>
      <p:pic>
        <p:nvPicPr>
          <p:cNvPr id="8" name="Picture 7" descr="A picture containing person, outdoor, girl, building&#10;&#10;Description automatically generated">
            <a:extLst>
              <a:ext uri="{FF2B5EF4-FFF2-40B4-BE49-F238E27FC236}">
                <a16:creationId xmlns:a16="http://schemas.microsoft.com/office/drawing/2014/main" id="{E50FEB7D-C6CA-46C0-806D-6932C833E559}"/>
              </a:ext>
            </a:extLst>
          </p:cNvPr>
          <p:cNvPicPr>
            <a:picLocks noChangeAspect="1"/>
          </p:cNvPicPr>
          <p:nvPr/>
        </p:nvPicPr>
        <p:blipFill>
          <a:blip r:embed="rId3"/>
          <a:stretch>
            <a:fillRect/>
          </a:stretch>
        </p:blipFill>
        <p:spPr>
          <a:xfrm>
            <a:off x="4575783" y="980589"/>
            <a:ext cx="3387783" cy="2540837"/>
          </a:xfrm>
          <a:prstGeom prst="rect">
            <a:avLst/>
          </a:prstGeom>
        </p:spPr>
      </p:pic>
      <p:pic>
        <p:nvPicPr>
          <p:cNvPr id="7170" name="Picture 2" descr="Image result for disaster girl meme">
            <a:extLst>
              <a:ext uri="{FF2B5EF4-FFF2-40B4-BE49-F238E27FC236}">
                <a16:creationId xmlns:a16="http://schemas.microsoft.com/office/drawing/2014/main" id="{95E75500-E096-461A-921A-EA3C887F88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783" y="3658329"/>
            <a:ext cx="3387782" cy="253756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disaster girl uk">
            <a:extLst>
              <a:ext uri="{FF2B5EF4-FFF2-40B4-BE49-F238E27FC236}">
                <a16:creationId xmlns:a16="http://schemas.microsoft.com/office/drawing/2014/main" id="{BFEDC207-B7BB-4AC5-9D05-57BFF7027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5473" y="2478527"/>
            <a:ext cx="3387782" cy="2527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16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F5AA8-12FE-4818-A7B6-BD07B10D274E}"/>
              </a:ext>
            </a:extLst>
          </p:cNvPr>
          <p:cNvSpPr txBox="1"/>
          <p:nvPr/>
        </p:nvSpPr>
        <p:spPr>
          <a:xfrm>
            <a:off x="3063551" y="26246"/>
            <a:ext cx="4509568" cy="523220"/>
          </a:xfrm>
          <a:prstGeom prst="rect">
            <a:avLst/>
          </a:prstGeom>
          <a:noFill/>
        </p:spPr>
        <p:txBody>
          <a:bodyPr wrap="none" rtlCol="0">
            <a:spAutoFit/>
          </a:bodyPr>
          <a:lstStyle/>
          <a:p>
            <a:r>
              <a:rPr lang="en-GB" sz="2800" dirty="0">
                <a:solidFill>
                  <a:srgbClr val="3333FF"/>
                </a:solidFill>
              </a:rPr>
              <a:t>Internet Memes – Grumpy Cat</a:t>
            </a:r>
          </a:p>
        </p:txBody>
      </p:sp>
      <p:pic>
        <p:nvPicPr>
          <p:cNvPr id="4" name="Picture 3">
            <a:extLst>
              <a:ext uri="{FF2B5EF4-FFF2-40B4-BE49-F238E27FC236}">
                <a16:creationId xmlns:a16="http://schemas.microsoft.com/office/drawing/2014/main" id="{AC7F4F65-F47A-40FF-AA24-4A3529F6D033}"/>
              </a:ext>
            </a:extLst>
          </p:cNvPr>
          <p:cNvPicPr>
            <a:picLocks noChangeAspect="1"/>
          </p:cNvPicPr>
          <p:nvPr/>
        </p:nvPicPr>
        <p:blipFill>
          <a:blip r:embed="rId2"/>
          <a:stretch>
            <a:fillRect/>
          </a:stretch>
        </p:blipFill>
        <p:spPr>
          <a:xfrm>
            <a:off x="1425251" y="1614779"/>
            <a:ext cx="3276600" cy="4057650"/>
          </a:xfrm>
          <a:prstGeom prst="rect">
            <a:avLst/>
          </a:prstGeom>
        </p:spPr>
      </p:pic>
      <p:pic>
        <p:nvPicPr>
          <p:cNvPr id="8194" name="Picture 2" descr="Image result for Grumpy Cat 2019">
            <a:extLst>
              <a:ext uri="{FF2B5EF4-FFF2-40B4-BE49-F238E27FC236}">
                <a16:creationId xmlns:a16="http://schemas.microsoft.com/office/drawing/2014/main" id="{25EC8D85-F5B7-4B01-B0CA-8C488CDFB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972" y="479618"/>
            <a:ext cx="2007487" cy="3055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white cat with its mouth open&#10;&#10;Description automatically generated">
            <a:extLst>
              <a:ext uri="{FF2B5EF4-FFF2-40B4-BE49-F238E27FC236}">
                <a16:creationId xmlns:a16="http://schemas.microsoft.com/office/drawing/2014/main" id="{31644155-4A96-4447-98EB-AB3114F95C8B}"/>
              </a:ext>
            </a:extLst>
          </p:cNvPr>
          <p:cNvPicPr>
            <a:picLocks noChangeAspect="1"/>
          </p:cNvPicPr>
          <p:nvPr/>
        </p:nvPicPr>
        <p:blipFill>
          <a:blip r:embed="rId4"/>
          <a:stretch>
            <a:fillRect/>
          </a:stretch>
        </p:blipFill>
        <p:spPr>
          <a:xfrm>
            <a:off x="8051581" y="444503"/>
            <a:ext cx="2742788" cy="3090466"/>
          </a:xfrm>
          <a:prstGeom prst="rect">
            <a:avLst/>
          </a:prstGeom>
        </p:spPr>
      </p:pic>
      <p:pic>
        <p:nvPicPr>
          <p:cNvPr id="9" name="Picture 8" descr="A close up of a cat&#10;&#10;Description automatically generated">
            <a:extLst>
              <a:ext uri="{FF2B5EF4-FFF2-40B4-BE49-F238E27FC236}">
                <a16:creationId xmlns:a16="http://schemas.microsoft.com/office/drawing/2014/main" id="{3EFC165A-0D31-4C58-ACB8-FDEDC33E3571}"/>
              </a:ext>
            </a:extLst>
          </p:cNvPr>
          <p:cNvPicPr>
            <a:picLocks noChangeAspect="1"/>
          </p:cNvPicPr>
          <p:nvPr/>
        </p:nvPicPr>
        <p:blipFill>
          <a:blip r:embed="rId5"/>
          <a:stretch>
            <a:fillRect/>
          </a:stretch>
        </p:blipFill>
        <p:spPr>
          <a:xfrm>
            <a:off x="8051580" y="3643604"/>
            <a:ext cx="2742789" cy="3031503"/>
          </a:xfrm>
          <a:prstGeom prst="rect">
            <a:avLst/>
          </a:prstGeom>
        </p:spPr>
      </p:pic>
      <p:pic>
        <p:nvPicPr>
          <p:cNvPr id="11" name="Picture 10" descr="A cat that is looking at the camera&#10;&#10;Description automatically generated">
            <a:extLst>
              <a:ext uri="{FF2B5EF4-FFF2-40B4-BE49-F238E27FC236}">
                <a16:creationId xmlns:a16="http://schemas.microsoft.com/office/drawing/2014/main" id="{0CF62ABE-5BEC-4BD2-9A3D-AF25EE08626B}"/>
              </a:ext>
            </a:extLst>
          </p:cNvPr>
          <p:cNvPicPr>
            <a:picLocks noChangeAspect="1"/>
          </p:cNvPicPr>
          <p:nvPr/>
        </p:nvPicPr>
        <p:blipFill>
          <a:blip r:embed="rId6"/>
          <a:stretch>
            <a:fillRect/>
          </a:stretch>
        </p:blipFill>
        <p:spPr>
          <a:xfrm>
            <a:off x="5130431" y="3726731"/>
            <a:ext cx="2492569" cy="3031503"/>
          </a:xfrm>
          <a:prstGeom prst="rect">
            <a:avLst/>
          </a:prstGeom>
        </p:spPr>
      </p:pic>
    </p:spTree>
    <p:extLst>
      <p:ext uri="{BB962C8B-B14F-4D97-AF65-F5344CB8AC3E}">
        <p14:creationId xmlns:p14="http://schemas.microsoft.com/office/powerpoint/2010/main" val="202804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F5AA8-12FE-4818-A7B6-BD07B10D274E}"/>
              </a:ext>
            </a:extLst>
          </p:cNvPr>
          <p:cNvSpPr txBox="1"/>
          <p:nvPr/>
        </p:nvSpPr>
        <p:spPr>
          <a:xfrm>
            <a:off x="4849611" y="149652"/>
            <a:ext cx="2246128" cy="523220"/>
          </a:xfrm>
          <a:prstGeom prst="rect">
            <a:avLst/>
          </a:prstGeom>
          <a:noFill/>
        </p:spPr>
        <p:txBody>
          <a:bodyPr wrap="none" rtlCol="0">
            <a:spAutoFit/>
          </a:bodyPr>
          <a:lstStyle/>
          <a:p>
            <a:r>
              <a:rPr lang="en-GB" sz="2800" dirty="0">
                <a:solidFill>
                  <a:srgbClr val="3333FF"/>
                </a:solidFill>
              </a:rPr>
              <a:t>Animated Gifs</a:t>
            </a:r>
          </a:p>
        </p:txBody>
      </p:sp>
      <p:pic>
        <p:nvPicPr>
          <p:cNvPr id="7" name="Picture 6" descr="A raccoon with its mouth open&#10;&#10;Description automatically generated">
            <a:extLst>
              <a:ext uri="{FF2B5EF4-FFF2-40B4-BE49-F238E27FC236}">
                <a16:creationId xmlns:a16="http://schemas.microsoft.com/office/drawing/2014/main" id="{74AA11CB-AB4B-4BED-B59C-44A0F8079566}"/>
              </a:ext>
            </a:extLst>
          </p:cNvPr>
          <p:cNvPicPr>
            <a:picLocks noChangeAspect="1"/>
          </p:cNvPicPr>
          <p:nvPr/>
        </p:nvPicPr>
        <p:blipFill>
          <a:blip r:embed="rId2"/>
          <a:stretch>
            <a:fillRect/>
          </a:stretch>
        </p:blipFill>
        <p:spPr>
          <a:xfrm>
            <a:off x="1355147" y="1285875"/>
            <a:ext cx="2914650" cy="4286250"/>
          </a:xfrm>
          <a:prstGeom prst="rect">
            <a:avLst/>
          </a:prstGeom>
        </p:spPr>
      </p:pic>
      <p:pic>
        <p:nvPicPr>
          <p:cNvPr id="10" name="Picture 9">
            <a:extLst>
              <a:ext uri="{FF2B5EF4-FFF2-40B4-BE49-F238E27FC236}">
                <a16:creationId xmlns:a16="http://schemas.microsoft.com/office/drawing/2014/main" id="{9369F107-C3DB-452C-A94A-190A83AF4857}"/>
              </a:ext>
            </a:extLst>
          </p:cNvPr>
          <p:cNvPicPr>
            <a:picLocks noChangeAspect="1"/>
          </p:cNvPicPr>
          <p:nvPr/>
        </p:nvPicPr>
        <p:blipFill>
          <a:blip r:embed="rId3"/>
          <a:stretch>
            <a:fillRect/>
          </a:stretch>
        </p:blipFill>
        <p:spPr>
          <a:xfrm>
            <a:off x="5601739" y="885392"/>
            <a:ext cx="4762500" cy="2676525"/>
          </a:xfrm>
          <a:prstGeom prst="rect">
            <a:avLst/>
          </a:prstGeom>
        </p:spPr>
      </p:pic>
      <p:pic>
        <p:nvPicPr>
          <p:cNvPr id="15" name="Picture 14" descr="A person wearing a suit and tie&#10;&#10;Description automatically generated">
            <a:extLst>
              <a:ext uri="{FF2B5EF4-FFF2-40B4-BE49-F238E27FC236}">
                <a16:creationId xmlns:a16="http://schemas.microsoft.com/office/drawing/2014/main" id="{987802D1-B2C9-4CD2-92BB-725FCD2E05A6}"/>
              </a:ext>
            </a:extLst>
          </p:cNvPr>
          <p:cNvPicPr>
            <a:picLocks noChangeAspect="1"/>
          </p:cNvPicPr>
          <p:nvPr/>
        </p:nvPicPr>
        <p:blipFill>
          <a:blip r:embed="rId4"/>
          <a:stretch>
            <a:fillRect/>
          </a:stretch>
        </p:blipFill>
        <p:spPr>
          <a:xfrm>
            <a:off x="5601739" y="3774437"/>
            <a:ext cx="4744978" cy="2609738"/>
          </a:xfrm>
          <a:prstGeom prst="rect">
            <a:avLst/>
          </a:prstGeom>
        </p:spPr>
      </p:pic>
    </p:spTree>
    <p:extLst>
      <p:ext uri="{BB962C8B-B14F-4D97-AF65-F5344CB8AC3E}">
        <p14:creationId xmlns:p14="http://schemas.microsoft.com/office/powerpoint/2010/main" val="3129164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F5AA8-12FE-4818-A7B6-BD07B10D274E}"/>
              </a:ext>
            </a:extLst>
          </p:cNvPr>
          <p:cNvSpPr txBox="1"/>
          <p:nvPr/>
        </p:nvSpPr>
        <p:spPr>
          <a:xfrm>
            <a:off x="4849611" y="149652"/>
            <a:ext cx="1553630" cy="523220"/>
          </a:xfrm>
          <a:prstGeom prst="rect">
            <a:avLst/>
          </a:prstGeom>
          <a:noFill/>
        </p:spPr>
        <p:txBody>
          <a:bodyPr wrap="none" rtlCol="0">
            <a:spAutoFit/>
          </a:bodyPr>
          <a:lstStyle/>
          <a:p>
            <a:r>
              <a:rPr lang="en-GB" sz="2800" dirty="0">
                <a:solidFill>
                  <a:srgbClr val="3333FF"/>
                </a:solidFill>
              </a:rPr>
              <a:t>#hashtag</a:t>
            </a:r>
          </a:p>
        </p:txBody>
      </p:sp>
      <p:sp>
        <p:nvSpPr>
          <p:cNvPr id="3" name="TextBox 2">
            <a:extLst>
              <a:ext uri="{FF2B5EF4-FFF2-40B4-BE49-F238E27FC236}">
                <a16:creationId xmlns:a16="http://schemas.microsoft.com/office/drawing/2014/main" id="{BED59492-17DE-4150-AAD0-4B9FC13C4A61}"/>
              </a:ext>
            </a:extLst>
          </p:cNvPr>
          <p:cNvSpPr txBox="1"/>
          <p:nvPr/>
        </p:nvSpPr>
        <p:spPr>
          <a:xfrm>
            <a:off x="1976366" y="931025"/>
            <a:ext cx="7390015" cy="646331"/>
          </a:xfrm>
          <a:prstGeom prst="rect">
            <a:avLst/>
          </a:prstGeom>
          <a:noFill/>
        </p:spPr>
        <p:txBody>
          <a:bodyPr wrap="square" rtlCol="0">
            <a:spAutoFit/>
          </a:bodyPr>
          <a:lstStyle/>
          <a:p>
            <a:r>
              <a:rPr lang="en-US" dirty="0">
                <a:solidFill>
                  <a:srgbClr val="3333FF"/>
                </a:solidFill>
              </a:rPr>
              <a:t>A word or phrase preceded by a hash sign (#), used on social media websites and applications, especially Twitter, to identify messages on a specific topic.</a:t>
            </a:r>
            <a:endParaRPr lang="en-GB" dirty="0">
              <a:solidFill>
                <a:srgbClr val="3333FF"/>
              </a:solidFill>
            </a:endParaRPr>
          </a:p>
        </p:txBody>
      </p:sp>
      <p:pic>
        <p:nvPicPr>
          <p:cNvPr id="4" name="Picture 3">
            <a:extLst>
              <a:ext uri="{FF2B5EF4-FFF2-40B4-BE49-F238E27FC236}">
                <a16:creationId xmlns:a16="http://schemas.microsoft.com/office/drawing/2014/main" id="{35A720A2-2D1C-46B1-B6AF-32DFD6B10A01}"/>
              </a:ext>
            </a:extLst>
          </p:cNvPr>
          <p:cNvPicPr>
            <a:picLocks noChangeAspect="1"/>
          </p:cNvPicPr>
          <p:nvPr/>
        </p:nvPicPr>
        <p:blipFill>
          <a:blip r:embed="rId2"/>
          <a:stretch>
            <a:fillRect/>
          </a:stretch>
        </p:blipFill>
        <p:spPr>
          <a:xfrm>
            <a:off x="1976366" y="1835509"/>
            <a:ext cx="7610475" cy="4657725"/>
          </a:xfrm>
          <a:prstGeom prst="rect">
            <a:avLst/>
          </a:prstGeom>
        </p:spPr>
      </p:pic>
    </p:spTree>
    <p:extLst>
      <p:ext uri="{BB962C8B-B14F-4D97-AF65-F5344CB8AC3E}">
        <p14:creationId xmlns:p14="http://schemas.microsoft.com/office/powerpoint/2010/main" val="129959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F5AA8-12FE-4818-A7B6-BD07B10D274E}"/>
              </a:ext>
            </a:extLst>
          </p:cNvPr>
          <p:cNvSpPr txBox="1"/>
          <p:nvPr/>
        </p:nvSpPr>
        <p:spPr>
          <a:xfrm>
            <a:off x="4849611" y="149652"/>
            <a:ext cx="2295821" cy="523220"/>
          </a:xfrm>
          <a:prstGeom prst="rect">
            <a:avLst/>
          </a:prstGeom>
          <a:noFill/>
        </p:spPr>
        <p:txBody>
          <a:bodyPr wrap="none" rtlCol="0">
            <a:spAutoFit/>
          </a:bodyPr>
          <a:lstStyle/>
          <a:p>
            <a:r>
              <a:rPr lang="en-GB" sz="2800" dirty="0">
                <a:solidFill>
                  <a:srgbClr val="3333FF"/>
                </a:solidFill>
              </a:rPr>
              <a:t>The @ Symbol</a:t>
            </a:r>
          </a:p>
        </p:txBody>
      </p:sp>
      <p:sp>
        <p:nvSpPr>
          <p:cNvPr id="3" name="TextBox 2">
            <a:extLst>
              <a:ext uri="{FF2B5EF4-FFF2-40B4-BE49-F238E27FC236}">
                <a16:creationId xmlns:a16="http://schemas.microsoft.com/office/drawing/2014/main" id="{BED59492-17DE-4150-AAD0-4B9FC13C4A61}"/>
              </a:ext>
            </a:extLst>
          </p:cNvPr>
          <p:cNvSpPr txBox="1"/>
          <p:nvPr/>
        </p:nvSpPr>
        <p:spPr>
          <a:xfrm>
            <a:off x="1976366" y="931025"/>
            <a:ext cx="7390015" cy="1200329"/>
          </a:xfrm>
          <a:prstGeom prst="rect">
            <a:avLst/>
          </a:prstGeom>
          <a:noFill/>
        </p:spPr>
        <p:txBody>
          <a:bodyPr wrap="square" rtlCol="0">
            <a:spAutoFit/>
          </a:bodyPr>
          <a:lstStyle/>
          <a:p>
            <a:r>
              <a:rPr lang="en-US" dirty="0">
                <a:solidFill>
                  <a:srgbClr val="3333FF"/>
                </a:solidFill>
              </a:rPr>
              <a:t>The @ </a:t>
            </a:r>
            <a:r>
              <a:rPr lang="en-US" b="1" dirty="0">
                <a:solidFill>
                  <a:srgbClr val="3333FF"/>
                </a:solidFill>
              </a:rPr>
              <a:t>symbol</a:t>
            </a:r>
            <a:r>
              <a:rPr lang="en-US" dirty="0">
                <a:solidFill>
                  <a:srgbClr val="3333FF"/>
                </a:solidFill>
              </a:rPr>
              <a:t> should be used to tag specific friends or acquaintances into your posts and photos. Use the @ </a:t>
            </a:r>
            <a:r>
              <a:rPr lang="en-US" b="1" dirty="0">
                <a:solidFill>
                  <a:srgbClr val="3333FF"/>
                </a:solidFill>
              </a:rPr>
              <a:t>symbol</a:t>
            </a:r>
            <a:r>
              <a:rPr lang="en-US" dirty="0">
                <a:solidFill>
                  <a:srgbClr val="3333FF"/>
                </a:solidFill>
              </a:rPr>
              <a:t> to notify them about posts they will want to check out. To add people into Facebook posts, just type the person's name — that will be enough to tag them</a:t>
            </a:r>
            <a:endParaRPr lang="en-GB" dirty="0">
              <a:solidFill>
                <a:srgbClr val="3333FF"/>
              </a:solidFill>
            </a:endParaRPr>
          </a:p>
        </p:txBody>
      </p:sp>
      <p:pic>
        <p:nvPicPr>
          <p:cNvPr id="5" name="Picture 4">
            <a:extLst>
              <a:ext uri="{FF2B5EF4-FFF2-40B4-BE49-F238E27FC236}">
                <a16:creationId xmlns:a16="http://schemas.microsoft.com/office/drawing/2014/main" id="{DAE0E095-9CB1-4B13-90BD-0BA6CA0032A6}"/>
              </a:ext>
            </a:extLst>
          </p:cNvPr>
          <p:cNvPicPr>
            <a:picLocks noChangeAspect="1"/>
          </p:cNvPicPr>
          <p:nvPr/>
        </p:nvPicPr>
        <p:blipFill>
          <a:blip r:embed="rId2"/>
          <a:stretch>
            <a:fillRect/>
          </a:stretch>
        </p:blipFill>
        <p:spPr>
          <a:xfrm>
            <a:off x="2804348" y="2318386"/>
            <a:ext cx="5734050" cy="4257675"/>
          </a:xfrm>
          <a:prstGeom prst="rect">
            <a:avLst/>
          </a:prstGeom>
        </p:spPr>
      </p:pic>
    </p:spTree>
    <p:extLst>
      <p:ext uri="{BB962C8B-B14F-4D97-AF65-F5344CB8AC3E}">
        <p14:creationId xmlns:p14="http://schemas.microsoft.com/office/powerpoint/2010/main" val="198197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2D1A90-B1E3-474F-9FA6-87AC7A0F4D07}"/>
              </a:ext>
            </a:extLst>
          </p:cNvPr>
          <p:cNvPicPr>
            <a:picLocks noChangeAspect="1"/>
          </p:cNvPicPr>
          <p:nvPr/>
        </p:nvPicPr>
        <p:blipFill>
          <a:blip r:embed="rId2"/>
          <a:stretch>
            <a:fillRect/>
          </a:stretch>
        </p:blipFill>
        <p:spPr>
          <a:xfrm>
            <a:off x="7878342" y="837168"/>
            <a:ext cx="2724150" cy="1638300"/>
          </a:xfrm>
          <a:prstGeom prst="rect">
            <a:avLst/>
          </a:prstGeom>
        </p:spPr>
      </p:pic>
      <p:pic>
        <p:nvPicPr>
          <p:cNvPr id="7" name="Picture 6" descr="A person talking on a cell phone&#10;&#10;Description automatically generated">
            <a:extLst>
              <a:ext uri="{FF2B5EF4-FFF2-40B4-BE49-F238E27FC236}">
                <a16:creationId xmlns:a16="http://schemas.microsoft.com/office/drawing/2014/main" id="{110DFA40-6B14-4FDD-8992-460F83E6F0BD}"/>
              </a:ext>
            </a:extLst>
          </p:cNvPr>
          <p:cNvPicPr>
            <a:picLocks noChangeAspect="1"/>
          </p:cNvPicPr>
          <p:nvPr/>
        </p:nvPicPr>
        <p:blipFill>
          <a:blip r:embed="rId3"/>
          <a:stretch>
            <a:fillRect/>
          </a:stretch>
        </p:blipFill>
        <p:spPr>
          <a:xfrm>
            <a:off x="9391566" y="2175862"/>
            <a:ext cx="1604398" cy="1994418"/>
          </a:xfrm>
          <a:prstGeom prst="rect">
            <a:avLst/>
          </a:prstGeom>
        </p:spPr>
      </p:pic>
      <p:pic>
        <p:nvPicPr>
          <p:cNvPr id="8" name="Picture 7" descr="A close up of a newspaper&#10;&#10;Description automatically generated">
            <a:extLst>
              <a:ext uri="{FF2B5EF4-FFF2-40B4-BE49-F238E27FC236}">
                <a16:creationId xmlns:a16="http://schemas.microsoft.com/office/drawing/2014/main" id="{414AE49F-1D97-4E0F-BCB0-F8DBD81E5F00}"/>
              </a:ext>
            </a:extLst>
          </p:cNvPr>
          <p:cNvPicPr>
            <a:picLocks noChangeAspect="1"/>
          </p:cNvPicPr>
          <p:nvPr/>
        </p:nvPicPr>
        <p:blipFill>
          <a:blip r:embed="rId4"/>
          <a:stretch>
            <a:fillRect/>
          </a:stretch>
        </p:blipFill>
        <p:spPr>
          <a:xfrm>
            <a:off x="5506664" y="3394665"/>
            <a:ext cx="2602852" cy="156171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105C108-9E1C-4660-87AC-640BE09F9C64}"/>
              </a:ext>
            </a:extLst>
          </p:cNvPr>
          <p:cNvPicPr>
            <a:picLocks noChangeAspect="1"/>
          </p:cNvPicPr>
          <p:nvPr/>
        </p:nvPicPr>
        <p:blipFill>
          <a:blip r:embed="rId5"/>
          <a:stretch>
            <a:fillRect/>
          </a:stretch>
        </p:blipFill>
        <p:spPr>
          <a:xfrm>
            <a:off x="7195117" y="4433754"/>
            <a:ext cx="1683151" cy="2213123"/>
          </a:xfrm>
          <a:prstGeom prst="rect">
            <a:avLst/>
          </a:prstGeom>
        </p:spPr>
      </p:pic>
      <p:pic>
        <p:nvPicPr>
          <p:cNvPr id="10" name="Picture 9" descr="A close up of a newspaper&#10;&#10;Description automatically generated">
            <a:extLst>
              <a:ext uri="{FF2B5EF4-FFF2-40B4-BE49-F238E27FC236}">
                <a16:creationId xmlns:a16="http://schemas.microsoft.com/office/drawing/2014/main" id="{21C7350D-A382-454B-8ED1-109F3DA96981}"/>
              </a:ext>
            </a:extLst>
          </p:cNvPr>
          <p:cNvPicPr>
            <a:picLocks noChangeAspect="1"/>
          </p:cNvPicPr>
          <p:nvPr/>
        </p:nvPicPr>
        <p:blipFill>
          <a:blip r:embed="rId6"/>
          <a:stretch>
            <a:fillRect/>
          </a:stretch>
        </p:blipFill>
        <p:spPr>
          <a:xfrm>
            <a:off x="4672009" y="4683829"/>
            <a:ext cx="2523108" cy="1419248"/>
          </a:xfrm>
          <a:prstGeom prst="rect">
            <a:avLst/>
          </a:prstGeom>
        </p:spPr>
      </p:pic>
      <p:pic>
        <p:nvPicPr>
          <p:cNvPr id="25" name="Picture 6" descr="Image result for bbc news reader 1970">
            <a:extLst>
              <a:ext uri="{FF2B5EF4-FFF2-40B4-BE49-F238E27FC236}">
                <a16:creationId xmlns:a16="http://schemas.microsoft.com/office/drawing/2014/main" id="{E5856252-6611-4D82-BEA9-82F7DA9257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0178" y="793220"/>
            <a:ext cx="2495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bbc points of view">
            <a:extLst>
              <a:ext uri="{FF2B5EF4-FFF2-40B4-BE49-F238E27FC236}">
                <a16:creationId xmlns:a16="http://schemas.microsoft.com/office/drawing/2014/main" id="{8263F174-E960-44F6-B2AC-7967A23408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2770" y="1809837"/>
            <a:ext cx="2466975" cy="1857375"/>
          </a:xfrm>
          <a:prstGeom prst="rect">
            <a:avLst/>
          </a:prstGeom>
          <a:noFill/>
          <a:extLst>
            <a:ext uri="{909E8E84-426E-40DD-AFC4-6F175D3DCCD1}">
              <a14:hiddenFill xmlns:a14="http://schemas.microsoft.com/office/drawing/2010/main">
                <a:solidFill>
                  <a:srgbClr val="FFFFFF"/>
                </a:solidFill>
              </a14:hiddenFill>
            </a:ext>
          </a:extLst>
        </p:spPr>
      </p:pic>
      <p:sp>
        <p:nvSpPr>
          <p:cNvPr id="33" name="Title 1">
            <a:extLst>
              <a:ext uri="{FF2B5EF4-FFF2-40B4-BE49-F238E27FC236}">
                <a16:creationId xmlns:a16="http://schemas.microsoft.com/office/drawing/2014/main" id="{253B8D7C-A75E-40C6-B492-E11DF2220780}"/>
              </a:ext>
            </a:extLst>
          </p:cNvPr>
          <p:cNvSpPr>
            <a:spLocks noGrp="1"/>
          </p:cNvSpPr>
          <p:nvPr>
            <p:ph type="title"/>
          </p:nvPr>
        </p:nvSpPr>
        <p:spPr>
          <a:xfrm>
            <a:off x="686205" y="3667212"/>
            <a:ext cx="3741412" cy="1137537"/>
          </a:xfrm>
        </p:spPr>
        <p:txBody>
          <a:bodyPr>
            <a:normAutofit/>
          </a:bodyPr>
          <a:lstStyle/>
          <a:p>
            <a:r>
              <a:rPr lang="en-GB" cap="none" dirty="0">
                <a:solidFill>
                  <a:srgbClr val="3333FF"/>
                </a:solidFill>
              </a:rPr>
              <a:t>Traditional Media</a:t>
            </a:r>
          </a:p>
        </p:txBody>
      </p:sp>
    </p:spTree>
    <p:extLst>
      <p:ext uri="{BB962C8B-B14F-4D97-AF65-F5344CB8AC3E}">
        <p14:creationId xmlns:p14="http://schemas.microsoft.com/office/powerpoint/2010/main" val="124438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F5AA8-12FE-4818-A7B6-BD07B10D274E}"/>
              </a:ext>
            </a:extLst>
          </p:cNvPr>
          <p:cNvSpPr txBox="1"/>
          <p:nvPr/>
        </p:nvSpPr>
        <p:spPr>
          <a:xfrm>
            <a:off x="5221445" y="149652"/>
            <a:ext cx="1528816" cy="523220"/>
          </a:xfrm>
          <a:prstGeom prst="rect">
            <a:avLst/>
          </a:prstGeom>
          <a:noFill/>
        </p:spPr>
        <p:txBody>
          <a:bodyPr wrap="none" rtlCol="0">
            <a:spAutoFit/>
          </a:bodyPr>
          <a:lstStyle/>
          <a:p>
            <a:r>
              <a:rPr lang="en-GB" sz="2800" dirty="0" err="1">
                <a:solidFill>
                  <a:srgbClr val="3333FF"/>
                </a:solidFill>
              </a:rPr>
              <a:t>facebook</a:t>
            </a:r>
            <a:endParaRPr lang="en-GB" sz="2800" dirty="0">
              <a:solidFill>
                <a:srgbClr val="3333FF"/>
              </a:solidFill>
            </a:endParaRPr>
          </a:p>
        </p:txBody>
      </p:sp>
      <p:pic>
        <p:nvPicPr>
          <p:cNvPr id="6" name="Picture 5">
            <a:extLst>
              <a:ext uri="{FF2B5EF4-FFF2-40B4-BE49-F238E27FC236}">
                <a16:creationId xmlns:a16="http://schemas.microsoft.com/office/drawing/2014/main" id="{16397FBD-35ED-4585-8113-F7A85690B139}"/>
              </a:ext>
            </a:extLst>
          </p:cNvPr>
          <p:cNvPicPr>
            <a:picLocks noChangeAspect="1"/>
          </p:cNvPicPr>
          <p:nvPr/>
        </p:nvPicPr>
        <p:blipFill>
          <a:blip r:embed="rId2"/>
          <a:stretch>
            <a:fillRect/>
          </a:stretch>
        </p:blipFill>
        <p:spPr>
          <a:xfrm>
            <a:off x="2752725" y="783966"/>
            <a:ext cx="6686550" cy="5010150"/>
          </a:xfrm>
          <a:prstGeom prst="rect">
            <a:avLst/>
          </a:prstGeom>
        </p:spPr>
      </p:pic>
      <p:sp>
        <p:nvSpPr>
          <p:cNvPr id="7" name="TextBox 6">
            <a:extLst>
              <a:ext uri="{FF2B5EF4-FFF2-40B4-BE49-F238E27FC236}">
                <a16:creationId xmlns:a16="http://schemas.microsoft.com/office/drawing/2014/main" id="{751DF0A7-D902-4B6B-8907-E9034F079A4C}"/>
              </a:ext>
            </a:extLst>
          </p:cNvPr>
          <p:cNvSpPr txBox="1"/>
          <p:nvPr/>
        </p:nvSpPr>
        <p:spPr>
          <a:xfrm>
            <a:off x="3545633" y="6176865"/>
            <a:ext cx="4385111" cy="369332"/>
          </a:xfrm>
          <a:prstGeom prst="rect">
            <a:avLst/>
          </a:prstGeom>
          <a:noFill/>
        </p:spPr>
        <p:txBody>
          <a:bodyPr wrap="none" rtlCol="0">
            <a:spAutoFit/>
          </a:bodyPr>
          <a:lstStyle/>
          <a:p>
            <a:r>
              <a:rPr lang="en-GB" dirty="0">
                <a:solidFill>
                  <a:srgbClr val="3333FF"/>
                </a:solidFill>
              </a:rPr>
              <a:t>PM (Private Message) = DM (Direct Message)</a:t>
            </a:r>
          </a:p>
        </p:txBody>
      </p:sp>
    </p:spTree>
    <p:extLst>
      <p:ext uri="{BB962C8B-B14F-4D97-AF65-F5344CB8AC3E}">
        <p14:creationId xmlns:p14="http://schemas.microsoft.com/office/powerpoint/2010/main" val="3636850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F5AA8-12FE-4818-A7B6-BD07B10D274E}"/>
              </a:ext>
            </a:extLst>
          </p:cNvPr>
          <p:cNvSpPr txBox="1"/>
          <p:nvPr/>
        </p:nvSpPr>
        <p:spPr>
          <a:xfrm>
            <a:off x="5221445" y="149652"/>
            <a:ext cx="1136593" cy="523220"/>
          </a:xfrm>
          <a:prstGeom prst="rect">
            <a:avLst/>
          </a:prstGeom>
          <a:noFill/>
        </p:spPr>
        <p:txBody>
          <a:bodyPr wrap="none" rtlCol="0">
            <a:spAutoFit/>
          </a:bodyPr>
          <a:lstStyle/>
          <a:p>
            <a:r>
              <a:rPr lang="en-GB" sz="2800" dirty="0">
                <a:solidFill>
                  <a:srgbClr val="3333FF"/>
                </a:solidFill>
              </a:rPr>
              <a:t>Twitter</a:t>
            </a:r>
          </a:p>
        </p:txBody>
      </p:sp>
      <p:pic>
        <p:nvPicPr>
          <p:cNvPr id="4" name="Picture 3">
            <a:extLst>
              <a:ext uri="{FF2B5EF4-FFF2-40B4-BE49-F238E27FC236}">
                <a16:creationId xmlns:a16="http://schemas.microsoft.com/office/drawing/2014/main" id="{C3197E4F-79AE-48E7-B3FB-895527887DC3}"/>
              </a:ext>
            </a:extLst>
          </p:cNvPr>
          <p:cNvPicPr>
            <a:picLocks noChangeAspect="1"/>
          </p:cNvPicPr>
          <p:nvPr/>
        </p:nvPicPr>
        <p:blipFill>
          <a:blip r:embed="rId2"/>
          <a:stretch>
            <a:fillRect/>
          </a:stretch>
        </p:blipFill>
        <p:spPr>
          <a:xfrm>
            <a:off x="2202219" y="956581"/>
            <a:ext cx="7175046" cy="5659525"/>
          </a:xfrm>
          <a:prstGeom prst="rect">
            <a:avLst/>
          </a:prstGeom>
        </p:spPr>
      </p:pic>
    </p:spTree>
    <p:extLst>
      <p:ext uri="{BB962C8B-B14F-4D97-AF65-F5344CB8AC3E}">
        <p14:creationId xmlns:p14="http://schemas.microsoft.com/office/powerpoint/2010/main" val="1617485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F5AA8-12FE-4818-A7B6-BD07B10D274E}"/>
              </a:ext>
            </a:extLst>
          </p:cNvPr>
          <p:cNvSpPr txBox="1"/>
          <p:nvPr/>
        </p:nvSpPr>
        <p:spPr>
          <a:xfrm>
            <a:off x="5221445" y="149652"/>
            <a:ext cx="1323311" cy="523220"/>
          </a:xfrm>
          <a:prstGeom prst="rect">
            <a:avLst/>
          </a:prstGeom>
          <a:noFill/>
        </p:spPr>
        <p:txBody>
          <a:bodyPr wrap="none" rtlCol="0">
            <a:spAutoFit/>
          </a:bodyPr>
          <a:lstStyle/>
          <a:p>
            <a:r>
              <a:rPr lang="en-GB" sz="2800" dirty="0" err="1">
                <a:solidFill>
                  <a:srgbClr val="3333FF"/>
                </a:solidFill>
              </a:rPr>
              <a:t>youtube</a:t>
            </a:r>
            <a:endParaRPr lang="en-GB" sz="2800" dirty="0">
              <a:solidFill>
                <a:srgbClr val="3333FF"/>
              </a:solidFill>
            </a:endParaRPr>
          </a:p>
        </p:txBody>
      </p:sp>
      <p:pic>
        <p:nvPicPr>
          <p:cNvPr id="3" name="Picture 2">
            <a:extLst>
              <a:ext uri="{FF2B5EF4-FFF2-40B4-BE49-F238E27FC236}">
                <a16:creationId xmlns:a16="http://schemas.microsoft.com/office/drawing/2014/main" id="{9B006248-4746-4366-BCEE-EE14B4C104BE}"/>
              </a:ext>
            </a:extLst>
          </p:cNvPr>
          <p:cNvPicPr>
            <a:picLocks noChangeAspect="1"/>
          </p:cNvPicPr>
          <p:nvPr/>
        </p:nvPicPr>
        <p:blipFill>
          <a:blip r:embed="rId2"/>
          <a:stretch>
            <a:fillRect/>
          </a:stretch>
        </p:blipFill>
        <p:spPr>
          <a:xfrm>
            <a:off x="904482" y="774441"/>
            <a:ext cx="10383036" cy="6083559"/>
          </a:xfrm>
          <a:prstGeom prst="rect">
            <a:avLst/>
          </a:prstGeom>
        </p:spPr>
      </p:pic>
    </p:spTree>
    <p:extLst>
      <p:ext uri="{BB962C8B-B14F-4D97-AF65-F5344CB8AC3E}">
        <p14:creationId xmlns:p14="http://schemas.microsoft.com/office/powerpoint/2010/main" val="115917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9E800-CA5E-4448-B35C-621750C4875F}"/>
              </a:ext>
            </a:extLst>
          </p:cNvPr>
          <p:cNvPicPr>
            <a:picLocks noChangeAspect="1"/>
          </p:cNvPicPr>
          <p:nvPr/>
        </p:nvPicPr>
        <p:blipFill>
          <a:blip r:embed="rId2"/>
          <a:stretch>
            <a:fillRect/>
          </a:stretch>
        </p:blipFill>
        <p:spPr>
          <a:xfrm>
            <a:off x="1778540" y="552809"/>
            <a:ext cx="8634920" cy="5752381"/>
          </a:xfrm>
          <a:prstGeom prst="rect">
            <a:avLst/>
          </a:prstGeom>
        </p:spPr>
      </p:pic>
    </p:spTree>
    <p:extLst>
      <p:ext uri="{BB962C8B-B14F-4D97-AF65-F5344CB8AC3E}">
        <p14:creationId xmlns:p14="http://schemas.microsoft.com/office/powerpoint/2010/main" val="1541215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not_the_nine_oclock_news_points_of_view">
            <a:hlinkClick r:id="" action="ppaction://media"/>
            <a:extLst>
              <a:ext uri="{FF2B5EF4-FFF2-40B4-BE49-F238E27FC236}">
                <a16:creationId xmlns:a16="http://schemas.microsoft.com/office/drawing/2014/main" id="{ABBCBC2F-CF7D-4146-BB85-23050E81FD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935" y="476256"/>
            <a:ext cx="7913716" cy="59352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4337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5A793C-B73D-4AB2-B86E-C1978E0558D0}"/>
              </a:ext>
            </a:extLst>
          </p:cNvPr>
          <p:cNvSpPr/>
          <p:nvPr/>
        </p:nvSpPr>
        <p:spPr>
          <a:xfrm>
            <a:off x="2862943" y="1684234"/>
            <a:ext cx="6466114" cy="1323439"/>
          </a:xfrm>
          <a:prstGeom prst="rect">
            <a:avLst/>
          </a:prstGeom>
        </p:spPr>
        <p:txBody>
          <a:bodyPr wrap="square">
            <a:spAutoFit/>
          </a:bodyPr>
          <a:lstStyle/>
          <a:p>
            <a:r>
              <a:rPr lang="en-US" sz="2000" b="1" dirty="0">
                <a:solidFill>
                  <a:srgbClr val="3333FF"/>
                </a:solidFill>
              </a:rPr>
              <a:t>1971:</a:t>
            </a:r>
            <a:r>
              <a:rPr lang="en-US" sz="2000" dirty="0">
                <a:solidFill>
                  <a:srgbClr val="3333FF"/>
                </a:solidFill>
              </a:rPr>
              <a:t> Ray Tomlinson, a computer engineer working for Bolt Beranek and Newman in Cambridge, Massachusetts, developed a system for sending messages between computers that used the @ symbol to identify addresses. </a:t>
            </a:r>
          </a:p>
        </p:txBody>
      </p:sp>
      <p:sp>
        <p:nvSpPr>
          <p:cNvPr id="14" name="Title 1">
            <a:extLst>
              <a:ext uri="{FF2B5EF4-FFF2-40B4-BE49-F238E27FC236}">
                <a16:creationId xmlns:a16="http://schemas.microsoft.com/office/drawing/2014/main" id="{2239BFF4-DE15-4F0A-A15E-28933ECD0710}"/>
              </a:ext>
            </a:extLst>
          </p:cNvPr>
          <p:cNvSpPr>
            <a:spLocks noGrp="1"/>
          </p:cNvSpPr>
          <p:nvPr>
            <p:ph type="title"/>
          </p:nvPr>
        </p:nvSpPr>
        <p:spPr>
          <a:xfrm>
            <a:off x="4850363" y="158901"/>
            <a:ext cx="2121159" cy="1137537"/>
          </a:xfrm>
        </p:spPr>
        <p:txBody>
          <a:bodyPr>
            <a:normAutofit/>
          </a:bodyPr>
          <a:lstStyle/>
          <a:p>
            <a:pPr algn="ctr"/>
            <a:r>
              <a:rPr lang="en-GB" cap="none" dirty="0">
                <a:solidFill>
                  <a:srgbClr val="3333FF"/>
                </a:solidFill>
              </a:rPr>
              <a:t>Email</a:t>
            </a:r>
          </a:p>
        </p:txBody>
      </p:sp>
      <p:pic>
        <p:nvPicPr>
          <p:cNvPr id="18" name="Picture 17" descr="A picture containing object&#10;&#10;Description automatically generated">
            <a:extLst>
              <a:ext uri="{FF2B5EF4-FFF2-40B4-BE49-F238E27FC236}">
                <a16:creationId xmlns:a16="http://schemas.microsoft.com/office/drawing/2014/main" id="{72B8C17B-C801-494A-AAE8-FD2CF8557236}"/>
              </a:ext>
            </a:extLst>
          </p:cNvPr>
          <p:cNvPicPr>
            <a:picLocks noChangeAspect="1"/>
          </p:cNvPicPr>
          <p:nvPr/>
        </p:nvPicPr>
        <p:blipFill>
          <a:blip r:embed="rId2"/>
          <a:stretch>
            <a:fillRect/>
          </a:stretch>
        </p:blipFill>
        <p:spPr>
          <a:xfrm>
            <a:off x="3768455" y="158901"/>
            <a:ext cx="938129" cy="938129"/>
          </a:xfrm>
          <a:prstGeom prst="rect">
            <a:avLst/>
          </a:prstGeom>
        </p:spPr>
      </p:pic>
      <p:pic>
        <p:nvPicPr>
          <p:cNvPr id="21" name="Picture 20" descr="A picture containing object&#10;&#10;Description automatically generated">
            <a:extLst>
              <a:ext uri="{FF2B5EF4-FFF2-40B4-BE49-F238E27FC236}">
                <a16:creationId xmlns:a16="http://schemas.microsoft.com/office/drawing/2014/main" id="{A5D5CFF3-8F8E-436D-87AD-69A94D55E784}"/>
              </a:ext>
            </a:extLst>
          </p:cNvPr>
          <p:cNvPicPr>
            <a:picLocks noChangeAspect="1"/>
          </p:cNvPicPr>
          <p:nvPr/>
        </p:nvPicPr>
        <p:blipFill>
          <a:blip r:embed="rId2"/>
          <a:stretch>
            <a:fillRect/>
          </a:stretch>
        </p:blipFill>
        <p:spPr>
          <a:xfrm>
            <a:off x="6971522" y="158901"/>
            <a:ext cx="938129" cy="938129"/>
          </a:xfrm>
          <a:prstGeom prst="rect">
            <a:avLst/>
          </a:prstGeom>
        </p:spPr>
      </p:pic>
      <p:sp>
        <p:nvSpPr>
          <p:cNvPr id="6" name="Rectangle 5">
            <a:extLst>
              <a:ext uri="{FF2B5EF4-FFF2-40B4-BE49-F238E27FC236}">
                <a16:creationId xmlns:a16="http://schemas.microsoft.com/office/drawing/2014/main" id="{811F3312-2709-47D7-833D-E52863AADEC3}"/>
              </a:ext>
            </a:extLst>
          </p:cNvPr>
          <p:cNvSpPr/>
          <p:nvPr/>
        </p:nvSpPr>
        <p:spPr>
          <a:xfrm>
            <a:off x="2862942" y="3050849"/>
            <a:ext cx="6096000" cy="707886"/>
          </a:xfrm>
          <a:prstGeom prst="rect">
            <a:avLst/>
          </a:prstGeom>
        </p:spPr>
        <p:txBody>
          <a:bodyPr>
            <a:spAutoFit/>
          </a:bodyPr>
          <a:lstStyle/>
          <a:p>
            <a:r>
              <a:rPr lang="en-US" sz="2000" b="1" dirty="0">
                <a:solidFill>
                  <a:srgbClr val="3333FF"/>
                </a:solidFill>
              </a:rPr>
              <a:t>1976:</a:t>
            </a:r>
            <a:r>
              <a:rPr lang="en-US" sz="2000" dirty="0">
                <a:solidFill>
                  <a:srgbClr val="3333FF"/>
                </a:solidFill>
              </a:rPr>
              <a:t> Queen Elizabeth II sends an email message on Arpanet, becoming the first head of state to do so.</a:t>
            </a:r>
            <a:endParaRPr lang="en-GB" sz="2000" dirty="0">
              <a:solidFill>
                <a:srgbClr val="3333FF"/>
              </a:solidFill>
            </a:endParaRPr>
          </a:p>
        </p:txBody>
      </p:sp>
      <p:sp>
        <p:nvSpPr>
          <p:cNvPr id="7" name="Rectangle 6">
            <a:extLst>
              <a:ext uri="{FF2B5EF4-FFF2-40B4-BE49-F238E27FC236}">
                <a16:creationId xmlns:a16="http://schemas.microsoft.com/office/drawing/2014/main" id="{FA28692C-43C2-426A-8AE0-8DD7DE6754B4}"/>
              </a:ext>
            </a:extLst>
          </p:cNvPr>
          <p:cNvSpPr/>
          <p:nvPr/>
        </p:nvSpPr>
        <p:spPr>
          <a:xfrm>
            <a:off x="2862942" y="3922166"/>
            <a:ext cx="6096000" cy="707886"/>
          </a:xfrm>
          <a:prstGeom prst="rect">
            <a:avLst/>
          </a:prstGeom>
        </p:spPr>
        <p:txBody>
          <a:bodyPr>
            <a:spAutoFit/>
          </a:bodyPr>
          <a:lstStyle/>
          <a:p>
            <a:r>
              <a:rPr lang="en-US" sz="2000" b="1" dirty="0">
                <a:solidFill>
                  <a:srgbClr val="3333FF"/>
                </a:solidFill>
              </a:rPr>
              <a:t>1997:</a:t>
            </a:r>
            <a:r>
              <a:rPr lang="en-US" sz="2000" dirty="0">
                <a:solidFill>
                  <a:srgbClr val="3333FF"/>
                </a:solidFill>
              </a:rPr>
              <a:t> About 10 million users world wide have free web mail accounts. </a:t>
            </a:r>
            <a:endParaRPr lang="en-GB" sz="2000" dirty="0">
              <a:solidFill>
                <a:srgbClr val="3333FF"/>
              </a:solidFill>
            </a:endParaRPr>
          </a:p>
        </p:txBody>
      </p:sp>
      <p:sp>
        <p:nvSpPr>
          <p:cNvPr id="8" name="Rectangle 7">
            <a:extLst>
              <a:ext uri="{FF2B5EF4-FFF2-40B4-BE49-F238E27FC236}">
                <a16:creationId xmlns:a16="http://schemas.microsoft.com/office/drawing/2014/main" id="{D7CFCD5D-BD06-4C92-AEBB-58D9E8337ABC}"/>
              </a:ext>
            </a:extLst>
          </p:cNvPr>
          <p:cNvSpPr/>
          <p:nvPr/>
        </p:nvSpPr>
        <p:spPr>
          <a:xfrm>
            <a:off x="2862942" y="4793483"/>
            <a:ext cx="6096000" cy="707886"/>
          </a:xfrm>
          <a:prstGeom prst="rect">
            <a:avLst/>
          </a:prstGeom>
        </p:spPr>
        <p:txBody>
          <a:bodyPr>
            <a:spAutoFit/>
          </a:bodyPr>
          <a:lstStyle/>
          <a:p>
            <a:r>
              <a:rPr lang="en-US" sz="2000" b="1" dirty="0">
                <a:solidFill>
                  <a:srgbClr val="3333FF"/>
                </a:solidFill>
              </a:rPr>
              <a:t>2001:</a:t>
            </a:r>
            <a:r>
              <a:rPr lang="en-US" sz="2000" dirty="0">
                <a:solidFill>
                  <a:srgbClr val="3333FF"/>
                </a:solidFill>
              </a:rPr>
              <a:t> </a:t>
            </a:r>
            <a:r>
              <a:rPr lang="en-US" sz="2000" dirty="0">
                <a:solidFill>
                  <a:srgbClr val="3333FF"/>
                </a:solidFill>
                <a:hlinkClick r:id="rId3">
                  <a:extLst>
                    <a:ext uri="{A12FA001-AC4F-418D-AE19-62706E023703}">
                      <ahyp:hlinkClr xmlns:ahyp="http://schemas.microsoft.com/office/drawing/2018/hyperlinkcolor" val="tx"/>
                    </a:ext>
                  </a:extLst>
                </a:hlinkClick>
              </a:rPr>
              <a:t>Email</a:t>
            </a:r>
            <a:r>
              <a:rPr lang="en-US" sz="2000" dirty="0">
                <a:solidFill>
                  <a:srgbClr val="3333FF"/>
                </a:solidFill>
              </a:rPr>
              <a:t> celebrates its 30th anniversary with virtually every business in the developed world signed on.</a:t>
            </a:r>
            <a:endParaRPr lang="en-GB" sz="2000" dirty="0">
              <a:solidFill>
                <a:srgbClr val="3333FF"/>
              </a:solidFill>
            </a:endParaRPr>
          </a:p>
        </p:txBody>
      </p:sp>
    </p:spTree>
    <p:extLst>
      <p:ext uri="{BB962C8B-B14F-4D97-AF65-F5344CB8AC3E}">
        <p14:creationId xmlns:p14="http://schemas.microsoft.com/office/powerpoint/2010/main" val="2403801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422E2A-4C4C-41A6-B1BD-42E2510F391B}"/>
              </a:ext>
            </a:extLst>
          </p:cNvPr>
          <p:cNvPicPr>
            <a:picLocks noChangeAspect="1"/>
          </p:cNvPicPr>
          <p:nvPr/>
        </p:nvPicPr>
        <p:blipFill>
          <a:blip r:embed="rId2"/>
          <a:stretch>
            <a:fillRect/>
          </a:stretch>
        </p:blipFill>
        <p:spPr>
          <a:xfrm>
            <a:off x="3872089" y="1126424"/>
            <a:ext cx="5102225" cy="3272891"/>
          </a:xfrm>
          <a:prstGeom prst="rect">
            <a:avLst/>
          </a:prstGeom>
        </p:spPr>
      </p:pic>
      <p:sp>
        <p:nvSpPr>
          <p:cNvPr id="5" name="TextBox 4">
            <a:extLst>
              <a:ext uri="{FF2B5EF4-FFF2-40B4-BE49-F238E27FC236}">
                <a16:creationId xmlns:a16="http://schemas.microsoft.com/office/drawing/2014/main" id="{FCB14A48-A18B-46A9-BE73-05FCD0219AD3}"/>
              </a:ext>
            </a:extLst>
          </p:cNvPr>
          <p:cNvSpPr txBox="1"/>
          <p:nvPr/>
        </p:nvSpPr>
        <p:spPr>
          <a:xfrm>
            <a:off x="2488342" y="4988998"/>
            <a:ext cx="7869719" cy="707886"/>
          </a:xfrm>
          <a:prstGeom prst="rect">
            <a:avLst/>
          </a:prstGeom>
          <a:noFill/>
        </p:spPr>
        <p:txBody>
          <a:bodyPr wrap="none" rtlCol="0">
            <a:spAutoFit/>
          </a:bodyPr>
          <a:lstStyle/>
          <a:p>
            <a:pPr algn="ctr"/>
            <a:r>
              <a:rPr lang="en-US" sz="2000" b="1" dirty="0">
                <a:solidFill>
                  <a:srgbClr val="3333FF"/>
                </a:solidFill>
              </a:rPr>
              <a:t>Tim Berners</a:t>
            </a:r>
            <a:r>
              <a:rPr lang="en-US" sz="2000" dirty="0">
                <a:solidFill>
                  <a:srgbClr val="3333FF"/>
                </a:solidFill>
              </a:rPr>
              <a:t>-</a:t>
            </a:r>
            <a:r>
              <a:rPr lang="en-US" sz="2000" b="1" dirty="0">
                <a:solidFill>
                  <a:srgbClr val="3333FF"/>
                </a:solidFill>
              </a:rPr>
              <a:t>Lee</a:t>
            </a:r>
            <a:r>
              <a:rPr lang="en-US" sz="2000" dirty="0">
                <a:solidFill>
                  <a:srgbClr val="3333FF"/>
                </a:solidFill>
              </a:rPr>
              <a:t>, a British scientist, invented the </a:t>
            </a:r>
            <a:r>
              <a:rPr lang="en-US" sz="2000" b="1" dirty="0">
                <a:solidFill>
                  <a:srgbClr val="3333FF"/>
                </a:solidFill>
              </a:rPr>
              <a:t>World Wide Web</a:t>
            </a:r>
            <a:r>
              <a:rPr lang="en-US" sz="2000" dirty="0">
                <a:solidFill>
                  <a:srgbClr val="3333FF"/>
                </a:solidFill>
              </a:rPr>
              <a:t> (WWW) </a:t>
            </a:r>
          </a:p>
          <a:p>
            <a:pPr algn="ctr"/>
            <a:r>
              <a:rPr lang="en-US" sz="2000" dirty="0">
                <a:solidFill>
                  <a:srgbClr val="3333FF"/>
                </a:solidFill>
              </a:rPr>
              <a:t>in 1989, while working at CERN</a:t>
            </a:r>
            <a:endParaRPr lang="en-GB" sz="2000" dirty="0">
              <a:solidFill>
                <a:srgbClr val="3333FF"/>
              </a:solidFill>
            </a:endParaRPr>
          </a:p>
        </p:txBody>
      </p:sp>
    </p:spTree>
    <p:extLst>
      <p:ext uri="{BB962C8B-B14F-4D97-AF65-F5344CB8AC3E}">
        <p14:creationId xmlns:p14="http://schemas.microsoft.com/office/powerpoint/2010/main" val="118242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D79750-C006-4BB1-99FF-1F3436D09C97}"/>
              </a:ext>
            </a:extLst>
          </p:cNvPr>
          <p:cNvSpPr>
            <a:spLocks noGrp="1"/>
          </p:cNvSpPr>
          <p:nvPr>
            <p:ph type="title"/>
          </p:nvPr>
        </p:nvSpPr>
        <p:spPr>
          <a:xfrm>
            <a:off x="3216502" y="458159"/>
            <a:ext cx="5758995" cy="1137537"/>
          </a:xfrm>
        </p:spPr>
        <p:txBody>
          <a:bodyPr>
            <a:normAutofit/>
          </a:bodyPr>
          <a:lstStyle/>
          <a:p>
            <a:pPr algn="ctr"/>
            <a:r>
              <a:rPr lang="en-GB" cap="none" dirty="0">
                <a:solidFill>
                  <a:srgbClr val="3333FF"/>
                </a:solidFill>
              </a:rPr>
              <a:t>mobile computing &amp; web 2.0</a:t>
            </a:r>
          </a:p>
        </p:txBody>
      </p:sp>
      <p:sp>
        <p:nvSpPr>
          <p:cNvPr id="2" name="Rectangle 1">
            <a:extLst>
              <a:ext uri="{FF2B5EF4-FFF2-40B4-BE49-F238E27FC236}">
                <a16:creationId xmlns:a16="http://schemas.microsoft.com/office/drawing/2014/main" id="{E1D7AD79-4B15-457E-9AB6-013BD673171D}"/>
              </a:ext>
            </a:extLst>
          </p:cNvPr>
          <p:cNvSpPr/>
          <p:nvPr/>
        </p:nvSpPr>
        <p:spPr>
          <a:xfrm>
            <a:off x="1354974" y="5523446"/>
            <a:ext cx="9784080" cy="646331"/>
          </a:xfrm>
          <a:prstGeom prst="rect">
            <a:avLst/>
          </a:prstGeom>
        </p:spPr>
        <p:txBody>
          <a:bodyPr wrap="square">
            <a:spAutoFit/>
          </a:bodyPr>
          <a:lstStyle/>
          <a:p>
            <a:r>
              <a:rPr lang="en-US" dirty="0">
                <a:solidFill>
                  <a:srgbClr val="3333FF"/>
                </a:solidFill>
              </a:rPr>
              <a:t>Web 2.0 - the second stage of development of the Internet, characterized especially by the change from static web pages to dynamic or user-generated content and the growth of social media.</a:t>
            </a:r>
            <a:endParaRPr lang="en-GB" dirty="0">
              <a:solidFill>
                <a:srgbClr val="3333FF"/>
              </a:solidFill>
            </a:endParaRPr>
          </a:p>
        </p:txBody>
      </p:sp>
      <p:sp>
        <p:nvSpPr>
          <p:cNvPr id="3" name="Rectangle 2">
            <a:extLst>
              <a:ext uri="{FF2B5EF4-FFF2-40B4-BE49-F238E27FC236}">
                <a16:creationId xmlns:a16="http://schemas.microsoft.com/office/drawing/2014/main" id="{F6178DBE-EFBC-494D-81E6-8DC8C45E30A7}"/>
              </a:ext>
            </a:extLst>
          </p:cNvPr>
          <p:cNvSpPr/>
          <p:nvPr/>
        </p:nvSpPr>
        <p:spPr>
          <a:xfrm>
            <a:off x="1354975" y="1379791"/>
            <a:ext cx="4741026" cy="1477328"/>
          </a:xfrm>
          <a:prstGeom prst="rect">
            <a:avLst/>
          </a:prstGeom>
        </p:spPr>
        <p:txBody>
          <a:bodyPr wrap="square">
            <a:spAutoFit/>
          </a:bodyPr>
          <a:lstStyle/>
          <a:p>
            <a:r>
              <a:rPr lang="en-US" dirty="0">
                <a:solidFill>
                  <a:srgbClr val="3333FF"/>
                </a:solidFill>
              </a:rPr>
              <a:t>Mobile Computing is a technology that allows transmission of data, voice and video via a computer or any other wireless enabled device without having to be connected to a fixed physical link.</a:t>
            </a:r>
            <a:endParaRPr lang="en-GB" dirty="0">
              <a:solidFill>
                <a:srgbClr val="3333FF"/>
              </a:solidFill>
            </a:endParaRPr>
          </a:p>
        </p:txBody>
      </p:sp>
      <p:pic>
        <p:nvPicPr>
          <p:cNvPr id="1026" name="Picture 2" descr="Image result for original iphone">
            <a:extLst>
              <a:ext uri="{FF2B5EF4-FFF2-40B4-BE49-F238E27FC236}">
                <a16:creationId xmlns:a16="http://schemas.microsoft.com/office/drawing/2014/main" id="{F770464F-01D0-4A10-8B64-B5602B734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705" y="3212825"/>
            <a:ext cx="2246801" cy="15761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riginal google tablet">
            <a:extLst>
              <a:ext uri="{FF2B5EF4-FFF2-40B4-BE49-F238E27FC236}">
                <a16:creationId xmlns:a16="http://schemas.microsoft.com/office/drawing/2014/main" id="{EEFF3866-A9B8-4653-A7D3-C9750F345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425" y="1359593"/>
            <a:ext cx="2043202" cy="4086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69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37" name="Group 36">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38"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9"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2"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67"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9"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0"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1"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2"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79"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1"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4"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5"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7"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8"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9"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0"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93" name="Group 92">
            <a:extLst>
              <a:ext uri="{FF2B5EF4-FFF2-40B4-BE49-F238E27FC236}">
                <a16:creationId xmlns:a16="http://schemas.microsoft.com/office/drawing/2014/main" id="{316DCFC9-6877-407C-8170-608FCB8E35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94" name="Rectangle 93">
              <a:extLst>
                <a:ext uri="{FF2B5EF4-FFF2-40B4-BE49-F238E27FC236}">
                  <a16:creationId xmlns:a16="http://schemas.microsoft.com/office/drawing/2014/main" id="{F7D8B73A-1349-4BA6-8F85-03A21ED56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2">
              <a:extLst>
                <a:ext uri="{FF2B5EF4-FFF2-40B4-BE49-F238E27FC236}">
                  <a16:creationId xmlns:a16="http://schemas.microsoft.com/office/drawing/2014/main" id="{969ADA7C-B6B2-4FD7-AA5E-CC52AAE8CDBD}"/>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30" name="Picture 29" descr="A close up of a newspaper&#10;&#10;Description automatically generated">
            <a:extLst>
              <a:ext uri="{FF2B5EF4-FFF2-40B4-BE49-F238E27FC236}">
                <a16:creationId xmlns:a16="http://schemas.microsoft.com/office/drawing/2014/main" id="{22C039FC-238B-4A9D-9716-BA3661744F2B}"/>
              </a:ext>
            </a:extLst>
          </p:cNvPr>
          <p:cNvPicPr>
            <a:picLocks noChangeAspect="1"/>
          </p:cNvPicPr>
          <p:nvPr/>
        </p:nvPicPr>
        <p:blipFill rotWithShape="1">
          <a:blip r:embed="rId4">
            <a:alphaModFix/>
          </a:blip>
          <a:srcRect t="7958" b="7748"/>
          <a:stretch/>
        </p:blipFill>
        <p:spPr>
          <a:xfrm>
            <a:off x="3611" y="10"/>
            <a:ext cx="12188389" cy="6857990"/>
          </a:xfrm>
          <a:prstGeom prst="rect">
            <a:avLst/>
          </a:prstGeom>
        </p:spPr>
      </p:pic>
      <p:grpSp>
        <p:nvGrpSpPr>
          <p:cNvPr id="97" name="Group 96">
            <a:extLst>
              <a:ext uri="{FF2B5EF4-FFF2-40B4-BE49-F238E27FC236}">
                <a16:creationId xmlns:a16="http://schemas.microsoft.com/office/drawing/2014/main" id="{89353FE7-0D03-4AD2-8B8A-60A06F6BDA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98" name="Round Diagonal Corner Rectangle 7">
              <a:extLst>
                <a:ext uri="{FF2B5EF4-FFF2-40B4-BE49-F238E27FC236}">
                  <a16:creationId xmlns:a16="http://schemas.microsoft.com/office/drawing/2014/main" id="{0C7A0320-FBCC-4F40-AF6E-CE65FFB3D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550A26E4-02C9-4F83-A334-0920B8CCF28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00" name="Freeform 32">
                <a:extLst>
                  <a:ext uri="{FF2B5EF4-FFF2-40B4-BE49-F238E27FC236}">
                    <a16:creationId xmlns:a16="http://schemas.microsoft.com/office/drawing/2014/main" id="{06617CD6-4185-402B-8E23-BC527805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reeform 33">
                <a:extLst>
                  <a:ext uri="{FF2B5EF4-FFF2-40B4-BE49-F238E27FC236}">
                    <a16:creationId xmlns:a16="http://schemas.microsoft.com/office/drawing/2014/main" id="{2C305CC9-3511-47F4-BF11-BC635C30C9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reeform 34">
                <a:extLst>
                  <a:ext uri="{FF2B5EF4-FFF2-40B4-BE49-F238E27FC236}">
                    <a16:creationId xmlns:a16="http://schemas.microsoft.com/office/drawing/2014/main" id="{5C70C5D1-31E4-48B9-AEB6-6460A2B81F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Freeform 37">
                <a:extLst>
                  <a:ext uri="{FF2B5EF4-FFF2-40B4-BE49-F238E27FC236}">
                    <a16:creationId xmlns:a16="http://schemas.microsoft.com/office/drawing/2014/main" id="{1F033CE1-D380-43F1-81EC-97B6C86F3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4" name="Freeform 35">
                <a:extLst>
                  <a:ext uri="{FF2B5EF4-FFF2-40B4-BE49-F238E27FC236}">
                    <a16:creationId xmlns:a16="http://schemas.microsoft.com/office/drawing/2014/main" id="{6997F95D-DC27-48A3-850A-2308C3C08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5" name="Freeform 36">
                <a:extLst>
                  <a:ext uri="{FF2B5EF4-FFF2-40B4-BE49-F238E27FC236}">
                    <a16:creationId xmlns:a16="http://schemas.microsoft.com/office/drawing/2014/main" id="{569AE469-76B7-4FFE-B68B-0D7A77413F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6" name="Freeform 38">
                <a:extLst>
                  <a:ext uri="{FF2B5EF4-FFF2-40B4-BE49-F238E27FC236}">
                    <a16:creationId xmlns:a16="http://schemas.microsoft.com/office/drawing/2014/main" id="{DD99CF64-0E82-4D1A-BD2A-08942182F4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7" name="Freeform 39">
                <a:extLst>
                  <a:ext uri="{FF2B5EF4-FFF2-40B4-BE49-F238E27FC236}">
                    <a16:creationId xmlns:a16="http://schemas.microsoft.com/office/drawing/2014/main" id="{98C12D33-1747-4B24-89ED-F441AE4A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8" name="Freeform 40">
                <a:extLst>
                  <a:ext uri="{FF2B5EF4-FFF2-40B4-BE49-F238E27FC236}">
                    <a16:creationId xmlns:a16="http://schemas.microsoft.com/office/drawing/2014/main" id="{A60200CC-BAEC-4310-8C9B-F7BB783E98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9" name="Rectangle 41">
                <a:extLst>
                  <a:ext uri="{FF2B5EF4-FFF2-40B4-BE49-F238E27FC236}">
                    <a16:creationId xmlns:a16="http://schemas.microsoft.com/office/drawing/2014/main" id="{2A7F40BF-B0BE-4B09-87EE-F56632B7ED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110" name="Freeform 32">
                <a:extLst>
                  <a:ext uri="{FF2B5EF4-FFF2-40B4-BE49-F238E27FC236}">
                    <a16:creationId xmlns:a16="http://schemas.microsoft.com/office/drawing/2014/main" id="{353978AF-8FB9-4A61-A2EA-1995A14F3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1" name="Freeform 33">
                <a:extLst>
                  <a:ext uri="{FF2B5EF4-FFF2-40B4-BE49-F238E27FC236}">
                    <a16:creationId xmlns:a16="http://schemas.microsoft.com/office/drawing/2014/main" id="{B20F89C3-4BAD-42AA-8D31-6F6DF17FE9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2" name="Freeform 34">
                <a:extLst>
                  <a:ext uri="{FF2B5EF4-FFF2-40B4-BE49-F238E27FC236}">
                    <a16:creationId xmlns:a16="http://schemas.microsoft.com/office/drawing/2014/main" id="{A60FE276-3FF2-4622-BF99-D4E4B249E5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3" name="Freeform 37">
                <a:extLst>
                  <a:ext uri="{FF2B5EF4-FFF2-40B4-BE49-F238E27FC236}">
                    <a16:creationId xmlns:a16="http://schemas.microsoft.com/office/drawing/2014/main" id="{B05A0D3F-808B-48D6-A821-1FE9E86E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4" name="Freeform 35">
                <a:extLst>
                  <a:ext uri="{FF2B5EF4-FFF2-40B4-BE49-F238E27FC236}">
                    <a16:creationId xmlns:a16="http://schemas.microsoft.com/office/drawing/2014/main" id="{69F7D438-BAA0-4DAD-9BC5-198B677A7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5" name="Freeform 36">
                <a:extLst>
                  <a:ext uri="{FF2B5EF4-FFF2-40B4-BE49-F238E27FC236}">
                    <a16:creationId xmlns:a16="http://schemas.microsoft.com/office/drawing/2014/main" id="{EC63B186-43B8-4552-AFDB-A544240A7C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6" name="Freeform 38">
                <a:extLst>
                  <a:ext uri="{FF2B5EF4-FFF2-40B4-BE49-F238E27FC236}">
                    <a16:creationId xmlns:a16="http://schemas.microsoft.com/office/drawing/2014/main" id="{8542E82D-01AD-4BD8-8C5F-A6CDAD039B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7" name="Freeform 39">
                <a:extLst>
                  <a:ext uri="{FF2B5EF4-FFF2-40B4-BE49-F238E27FC236}">
                    <a16:creationId xmlns:a16="http://schemas.microsoft.com/office/drawing/2014/main" id="{6285CF32-2BD3-47D0-9A6C-3EE7FD639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8" name="Freeform 40">
                <a:extLst>
                  <a:ext uri="{FF2B5EF4-FFF2-40B4-BE49-F238E27FC236}">
                    <a16:creationId xmlns:a16="http://schemas.microsoft.com/office/drawing/2014/main" id="{FA36D129-7B33-4379-B9EE-5624B95766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9" name="Rectangle 41">
                <a:extLst>
                  <a:ext uri="{FF2B5EF4-FFF2-40B4-BE49-F238E27FC236}">
                    <a16:creationId xmlns:a16="http://schemas.microsoft.com/office/drawing/2014/main" id="{0229A187-4E69-4262-B001-C5F0B55225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extBox 1">
            <a:extLst>
              <a:ext uri="{FF2B5EF4-FFF2-40B4-BE49-F238E27FC236}">
                <a16:creationId xmlns:a16="http://schemas.microsoft.com/office/drawing/2014/main" id="{D31F5AA8-12FE-4818-A7B6-BD07B10D274E}"/>
              </a:ext>
            </a:extLst>
          </p:cNvPr>
          <p:cNvSpPr txBox="1"/>
          <p:nvPr/>
        </p:nvSpPr>
        <p:spPr>
          <a:xfrm>
            <a:off x="2667000" y="2328334"/>
            <a:ext cx="6858000" cy="1367896"/>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cap="all">
                <a:latin typeface="+mj-lt"/>
                <a:ea typeface="+mj-ea"/>
                <a:cs typeface="+mj-cs"/>
              </a:rPr>
              <a:t>Social Media</a:t>
            </a:r>
          </a:p>
        </p:txBody>
      </p:sp>
      <p:sp>
        <p:nvSpPr>
          <p:cNvPr id="28" name="TextBox 27">
            <a:extLst>
              <a:ext uri="{FF2B5EF4-FFF2-40B4-BE49-F238E27FC236}">
                <a16:creationId xmlns:a16="http://schemas.microsoft.com/office/drawing/2014/main" id="{C1156D4F-D5F4-4E7A-A014-EB852E204C94}"/>
              </a:ext>
            </a:extLst>
          </p:cNvPr>
          <p:cNvSpPr txBox="1"/>
          <p:nvPr/>
        </p:nvSpPr>
        <p:spPr>
          <a:xfrm>
            <a:off x="2667001" y="3602038"/>
            <a:ext cx="6857999" cy="953029"/>
          </a:xfrm>
          <a:prstGeom prst="rect">
            <a:avLst/>
          </a:prstGeom>
        </p:spPr>
        <p:txBody>
          <a:bodyPr vert="horz" lIns="91440" tIns="45720" rIns="91440" bIns="45720" rtlCol="0">
            <a:normAutofit/>
          </a:bodyPr>
          <a:lstStyle/>
          <a:p>
            <a:pPr algn="ctr" defTabSz="914400">
              <a:lnSpc>
                <a:spcPct val="110000"/>
              </a:lnSpc>
              <a:spcBef>
                <a:spcPts val="1000"/>
              </a:spcBef>
              <a:buSzPct val="125000"/>
            </a:pPr>
            <a:r>
              <a:rPr lang="en-US" sz="1700" cap="all">
                <a:solidFill>
                  <a:schemeClr val="tx2"/>
                </a:solidFill>
              </a:rPr>
              <a:t>websites and applications that enable users to create and share content or to participate in social networking</a:t>
            </a:r>
          </a:p>
        </p:txBody>
      </p:sp>
    </p:spTree>
    <p:extLst>
      <p:ext uri="{BB962C8B-B14F-4D97-AF65-F5344CB8AC3E}">
        <p14:creationId xmlns:p14="http://schemas.microsoft.com/office/powerpoint/2010/main" val="1067769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2" name="Picture 4" descr="Image result for you tube">
            <a:extLst>
              <a:ext uri="{FF2B5EF4-FFF2-40B4-BE49-F238E27FC236}">
                <a16:creationId xmlns:a16="http://schemas.microsoft.com/office/drawing/2014/main" id="{88A57EF5-1115-4490-8453-9831BBF4F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594" y="15456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94BC7DE-1BF1-4F6C-98A1-BE48789A765A}"/>
              </a:ext>
            </a:extLst>
          </p:cNvPr>
          <p:cNvSpPr/>
          <p:nvPr/>
        </p:nvSpPr>
        <p:spPr>
          <a:xfrm>
            <a:off x="2086495" y="1479873"/>
            <a:ext cx="3959501" cy="1200329"/>
          </a:xfrm>
          <a:prstGeom prst="rect">
            <a:avLst/>
          </a:prstGeom>
        </p:spPr>
        <p:txBody>
          <a:bodyPr wrap="square">
            <a:spAutoFit/>
          </a:bodyPr>
          <a:lstStyle/>
          <a:p>
            <a:r>
              <a:rPr lang="en-US" i="1" dirty="0">
                <a:solidFill>
                  <a:srgbClr val="3333FF"/>
                </a:solidFill>
              </a:rPr>
              <a:t>YouTube</a:t>
            </a:r>
            <a:r>
              <a:rPr lang="en-US" dirty="0">
                <a:solidFill>
                  <a:srgbClr val="3333FF"/>
                </a:solidFill>
              </a:rPr>
              <a:t> is a video sharing service where users can create their own profile, upload videos, watch, like and comment on other videos.</a:t>
            </a:r>
            <a:endParaRPr lang="en-GB" dirty="0">
              <a:solidFill>
                <a:srgbClr val="3333FF"/>
              </a:solidFill>
            </a:endParaRPr>
          </a:p>
        </p:txBody>
      </p:sp>
      <p:pic>
        <p:nvPicPr>
          <p:cNvPr id="12294" name="Picture 6" descr="Image result for facebook">
            <a:extLst>
              <a:ext uri="{FF2B5EF4-FFF2-40B4-BE49-F238E27FC236}">
                <a16:creationId xmlns:a16="http://schemas.microsoft.com/office/drawing/2014/main" id="{B86D10FF-055B-434E-BD40-F2EA276A4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088" y="289948"/>
            <a:ext cx="1407577" cy="14075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D60DCE1-2D0B-43CA-BE9E-5F48711351D4}"/>
              </a:ext>
            </a:extLst>
          </p:cNvPr>
          <p:cNvSpPr/>
          <p:nvPr/>
        </p:nvSpPr>
        <p:spPr>
          <a:xfrm>
            <a:off x="7672648" y="1420526"/>
            <a:ext cx="3890357" cy="1754326"/>
          </a:xfrm>
          <a:prstGeom prst="rect">
            <a:avLst/>
          </a:prstGeom>
        </p:spPr>
        <p:txBody>
          <a:bodyPr wrap="square">
            <a:spAutoFit/>
          </a:bodyPr>
          <a:lstStyle/>
          <a:p>
            <a:r>
              <a:rPr lang="en-US" i="1" dirty="0">
                <a:solidFill>
                  <a:srgbClr val="3333FF"/>
                </a:solidFill>
              </a:rPr>
              <a:t>Facebook</a:t>
            </a:r>
            <a:r>
              <a:rPr lang="en-US" dirty="0">
                <a:solidFill>
                  <a:srgbClr val="3333FF"/>
                </a:solidFill>
              </a:rPr>
              <a:t> is a social networking website where users can post comments, share photographs and post links to news or other interesting or other interesting content on the web, chat live, and watch short-form video.</a:t>
            </a:r>
            <a:endParaRPr lang="en-GB" dirty="0">
              <a:solidFill>
                <a:srgbClr val="3333FF"/>
              </a:solidFill>
            </a:endParaRPr>
          </a:p>
        </p:txBody>
      </p:sp>
      <p:pic>
        <p:nvPicPr>
          <p:cNvPr id="12296" name="Picture 8" descr="Image result for twitter">
            <a:extLst>
              <a:ext uri="{FF2B5EF4-FFF2-40B4-BE49-F238E27FC236}">
                <a16:creationId xmlns:a16="http://schemas.microsoft.com/office/drawing/2014/main" id="{D2C13C0A-1B60-4315-90E1-A4B8911B0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9353" y="2770221"/>
            <a:ext cx="1407578" cy="140757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5ADB5C8-3D1C-4737-9B68-784527380B27}"/>
              </a:ext>
            </a:extLst>
          </p:cNvPr>
          <p:cNvSpPr/>
          <p:nvPr/>
        </p:nvSpPr>
        <p:spPr>
          <a:xfrm>
            <a:off x="5426524" y="4267818"/>
            <a:ext cx="1881447" cy="2031325"/>
          </a:xfrm>
          <a:prstGeom prst="rect">
            <a:avLst/>
          </a:prstGeom>
        </p:spPr>
        <p:txBody>
          <a:bodyPr wrap="square">
            <a:spAutoFit/>
          </a:bodyPr>
          <a:lstStyle/>
          <a:p>
            <a:r>
              <a:rPr lang="en-US" i="1" dirty="0">
                <a:solidFill>
                  <a:srgbClr val="3333FF"/>
                </a:solidFill>
              </a:rPr>
              <a:t>Twitter</a:t>
            </a:r>
            <a:r>
              <a:rPr lang="en-US" dirty="0">
                <a:solidFill>
                  <a:srgbClr val="3333FF"/>
                </a:solidFill>
              </a:rPr>
              <a:t> is an online news and social networking site where people communicate in short messages called tweets</a:t>
            </a:r>
            <a:endParaRPr lang="en-GB" dirty="0">
              <a:solidFill>
                <a:srgbClr val="3333FF"/>
              </a:solidFill>
            </a:endParaRPr>
          </a:p>
        </p:txBody>
      </p:sp>
      <p:pic>
        <p:nvPicPr>
          <p:cNvPr id="12298" name="Picture 10" descr="Image result for pinterest">
            <a:extLst>
              <a:ext uri="{FF2B5EF4-FFF2-40B4-BE49-F238E27FC236}">
                <a16:creationId xmlns:a16="http://schemas.microsoft.com/office/drawing/2014/main" id="{28D168D1-9BF4-4D78-8EAE-873C5679B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205" y="2828835"/>
            <a:ext cx="1200330" cy="120033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493DF823-6F4C-4C2A-AE25-47987B4A7072}"/>
              </a:ext>
            </a:extLst>
          </p:cNvPr>
          <p:cNvSpPr/>
          <p:nvPr/>
        </p:nvSpPr>
        <p:spPr>
          <a:xfrm>
            <a:off x="1691316" y="3852081"/>
            <a:ext cx="2671156" cy="2308324"/>
          </a:xfrm>
          <a:prstGeom prst="rect">
            <a:avLst/>
          </a:prstGeom>
        </p:spPr>
        <p:txBody>
          <a:bodyPr wrap="square">
            <a:spAutoFit/>
          </a:bodyPr>
          <a:lstStyle/>
          <a:p>
            <a:r>
              <a:rPr lang="en-US" i="1" dirty="0">
                <a:solidFill>
                  <a:srgbClr val="3333FF"/>
                </a:solidFill>
              </a:rPr>
              <a:t>Pinterest</a:t>
            </a:r>
            <a:r>
              <a:rPr lang="en-US" dirty="0">
                <a:solidFill>
                  <a:srgbClr val="3333FF"/>
                </a:solidFill>
              </a:rPr>
              <a:t> is social media network that allows users to share images associated with project, goods, and services, and to visually discover new interests by browsing images others have posted</a:t>
            </a:r>
            <a:endParaRPr lang="en-GB" dirty="0">
              <a:solidFill>
                <a:srgbClr val="3333FF"/>
              </a:solidFill>
            </a:endParaRPr>
          </a:p>
        </p:txBody>
      </p:sp>
      <p:pic>
        <p:nvPicPr>
          <p:cNvPr id="12300" name="Picture 12" descr="Image result for whatsapp icon">
            <a:extLst>
              <a:ext uri="{FF2B5EF4-FFF2-40B4-BE49-F238E27FC236}">
                <a16:creationId xmlns:a16="http://schemas.microsoft.com/office/drawing/2014/main" id="{3B050C9A-69F2-4B94-AB1B-F08ACEF7EC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3546" y="3153202"/>
            <a:ext cx="1209451" cy="120945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E24CFAB3-240E-4F60-8BC4-87FA11459187}"/>
              </a:ext>
            </a:extLst>
          </p:cNvPr>
          <p:cNvSpPr/>
          <p:nvPr/>
        </p:nvSpPr>
        <p:spPr>
          <a:xfrm>
            <a:off x="8046721" y="4177799"/>
            <a:ext cx="3516284" cy="2585323"/>
          </a:xfrm>
          <a:prstGeom prst="rect">
            <a:avLst/>
          </a:prstGeom>
        </p:spPr>
        <p:txBody>
          <a:bodyPr wrap="square">
            <a:spAutoFit/>
          </a:bodyPr>
          <a:lstStyle/>
          <a:p>
            <a:r>
              <a:rPr lang="en-US" dirty="0">
                <a:solidFill>
                  <a:srgbClr val="3333FF"/>
                </a:solidFill>
              </a:rPr>
              <a:t>WhatsApp Messenger from Facebook is a freeware, cross-platform messaging and Voice over IP service owned by Facebook. It allows users to send text messages and voice messages, make voice and video calls, and share images, documents, user locations, and other media. </a:t>
            </a:r>
            <a:endParaRPr lang="en-GB" dirty="0">
              <a:solidFill>
                <a:srgbClr val="3333FF"/>
              </a:solidFill>
            </a:endParaRPr>
          </a:p>
        </p:txBody>
      </p:sp>
    </p:spTree>
    <p:extLst>
      <p:ext uri="{BB962C8B-B14F-4D97-AF65-F5344CB8AC3E}">
        <p14:creationId xmlns:p14="http://schemas.microsoft.com/office/powerpoint/2010/main" val="800309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D79750-C006-4BB1-99FF-1F3436D09C97}"/>
              </a:ext>
            </a:extLst>
          </p:cNvPr>
          <p:cNvSpPr>
            <a:spLocks noGrp="1"/>
          </p:cNvSpPr>
          <p:nvPr>
            <p:ph type="title"/>
          </p:nvPr>
        </p:nvSpPr>
        <p:spPr>
          <a:xfrm>
            <a:off x="3216502" y="458159"/>
            <a:ext cx="5758995" cy="1137537"/>
          </a:xfrm>
        </p:spPr>
        <p:txBody>
          <a:bodyPr>
            <a:normAutofit/>
          </a:bodyPr>
          <a:lstStyle/>
          <a:p>
            <a:pPr algn="ctr"/>
            <a:r>
              <a:rPr lang="en-GB" cap="none" dirty="0">
                <a:solidFill>
                  <a:srgbClr val="3333FF"/>
                </a:solidFill>
              </a:rPr>
              <a:t>mobile apps and websites</a:t>
            </a:r>
          </a:p>
        </p:txBody>
      </p:sp>
      <p:pic>
        <p:nvPicPr>
          <p:cNvPr id="5" name="Picture 4" descr="A picture containing sitting, indoor, television, screen&#10;&#10;Description automatically generated">
            <a:extLst>
              <a:ext uri="{FF2B5EF4-FFF2-40B4-BE49-F238E27FC236}">
                <a16:creationId xmlns:a16="http://schemas.microsoft.com/office/drawing/2014/main" id="{95FF1DE7-A112-431F-A39D-D0446CEB6B42}"/>
              </a:ext>
            </a:extLst>
          </p:cNvPr>
          <p:cNvPicPr>
            <a:picLocks noChangeAspect="1"/>
          </p:cNvPicPr>
          <p:nvPr/>
        </p:nvPicPr>
        <p:blipFill>
          <a:blip r:embed="rId2"/>
          <a:stretch>
            <a:fillRect/>
          </a:stretch>
        </p:blipFill>
        <p:spPr>
          <a:xfrm>
            <a:off x="1024090" y="1838130"/>
            <a:ext cx="4910180" cy="3270813"/>
          </a:xfrm>
          <a:prstGeom prst="rect">
            <a:avLst/>
          </a:prstGeom>
        </p:spPr>
      </p:pic>
      <p:pic>
        <p:nvPicPr>
          <p:cNvPr id="2050" name="Picture 2" descr="Image result for websites">
            <a:extLst>
              <a:ext uri="{FF2B5EF4-FFF2-40B4-BE49-F238E27FC236}">
                <a16:creationId xmlns:a16="http://schemas.microsoft.com/office/drawing/2014/main" id="{3CAFDFDF-6F74-43E3-9CF0-469D6E60E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732" y="1838130"/>
            <a:ext cx="4823366" cy="3209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7913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634</Words>
  <Application>Microsoft Office PowerPoint</Application>
  <PresentationFormat>Widescreen</PresentationFormat>
  <Paragraphs>55</Paragraphs>
  <Slides>23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Tw Cen MT</vt:lpstr>
      <vt:lpstr>Circuit</vt:lpstr>
      <vt:lpstr>Social Media </vt:lpstr>
      <vt:lpstr>Traditional Media</vt:lpstr>
      <vt:lpstr>PowerPoint Presentation</vt:lpstr>
      <vt:lpstr>Email</vt:lpstr>
      <vt:lpstr>PowerPoint Presentation</vt:lpstr>
      <vt:lpstr>mobile computing &amp; web 2.0</vt:lpstr>
      <vt:lpstr>PowerPoint Presentation</vt:lpstr>
      <vt:lpstr>PowerPoint Presentation</vt:lpstr>
      <vt:lpstr>mobile apps and websites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dc:title>
  <dc:creator>Gary Tomlin</dc:creator>
  <cp:lastModifiedBy>Gary Tomlin</cp:lastModifiedBy>
  <cp:revision>20</cp:revision>
  <dcterms:created xsi:type="dcterms:W3CDTF">2019-09-26T12:48:32Z</dcterms:created>
  <dcterms:modified xsi:type="dcterms:W3CDTF">2019-10-08T10:14:30Z</dcterms:modified>
</cp:coreProperties>
</file>